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7" r:id="rId5"/>
    <p:sldId id="259" r:id="rId6"/>
    <p:sldId id="276" r:id="rId7"/>
    <p:sldId id="274" r:id="rId8"/>
    <p:sldId id="275" r:id="rId9"/>
    <p:sldId id="260" r:id="rId10"/>
    <p:sldId id="262" r:id="rId11"/>
    <p:sldId id="263" r:id="rId12"/>
    <p:sldId id="264" r:id="rId13"/>
    <p:sldId id="268" r:id="rId14"/>
    <p:sldId id="265" r:id="rId15"/>
    <p:sldId id="266" r:id="rId16"/>
    <p:sldId id="267" r:id="rId17"/>
    <p:sldId id="269" r:id="rId18"/>
    <p:sldId id="270" r:id="rId19"/>
    <p:sldId id="271" r:id="rId20"/>
    <p:sldId id="273" r:id="rId21"/>
    <p:sldId id="272"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3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C2D16-A9BD-4308-92B3-B70BC9F415B4}" type="datetimeFigureOut">
              <a:rPr lang="en-US" smtClean="0"/>
              <a:t>9/23/2019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FEB6E-A5AA-485F-95F5-04C22147B8F3}" type="slidenum">
              <a:rPr lang="en-US" smtClean="0"/>
              <a:t>‹#›</a:t>
            </a:fld>
            <a:endParaRPr lang="en-US"/>
          </a:p>
        </p:txBody>
      </p:sp>
    </p:spTree>
    <p:extLst>
      <p:ext uri="{BB962C8B-B14F-4D97-AF65-F5344CB8AC3E}">
        <p14:creationId xmlns:p14="http://schemas.microsoft.com/office/powerpoint/2010/main" val="402293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PowerPoint is designed to go along with the student worksheet.  </a:t>
            </a:r>
          </a:p>
          <a:p>
            <a:endParaRPr lang="en-US" dirty="0" smtClean="0"/>
          </a:p>
          <a:p>
            <a:r>
              <a:rPr lang="en-US" dirty="0" smtClean="0"/>
              <a:t>Discuss </a:t>
            </a:r>
            <a:r>
              <a:rPr lang="en-US" dirty="0"/>
              <a:t>#1.  What metals have you had contact with today?</a:t>
            </a:r>
          </a:p>
          <a:p>
            <a:r>
              <a:rPr lang="en-US" dirty="0"/>
              <a:t>What do you know about metals- strong, shiny, conduct, </a:t>
            </a:r>
            <a:r>
              <a:rPr lang="en-US" dirty="0" smtClean="0"/>
              <a:t>magnetic.</a:t>
            </a:r>
          </a:p>
          <a:p>
            <a:endParaRPr lang="en-US" dirty="0" smtClean="0"/>
          </a:p>
          <a:p>
            <a:r>
              <a:rPr lang="en-US" dirty="0" smtClean="0"/>
              <a:t>Does it surprise you to learn that there are metals in your body</a:t>
            </a:r>
            <a:r>
              <a:rPr lang="en-US" dirty="0" smtClean="0"/>
              <a:t>?</a:t>
            </a:r>
          </a:p>
          <a:p>
            <a:endParaRPr lang="en-US" dirty="0"/>
          </a:p>
          <a:p>
            <a:r>
              <a:rPr lang="en-US" dirty="0" smtClean="0"/>
              <a:t>Discuss # 2 What do you think would happen if you ate some metal?  BEFORE you go to the next slide- ask them about this.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a:t>
            </a:fld>
            <a:endParaRPr lang="en-US"/>
          </a:p>
        </p:txBody>
      </p:sp>
    </p:spTree>
    <p:extLst>
      <p:ext uri="{BB962C8B-B14F-4D97-AF65-F5344CB8AC3E}">
        <p14:creationId xmlns:p14="http://schemas.microsoft.com/office/powerpoint/2010/main" val="125955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important.  In fact, when you go to donate blood the first thing they do is test your iron levels.  If it is not high enough they send you home.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11</a:t>
            </a:fld>
            <a:endParaRPr lang="en-US"/>
          </a:p>
        </p:txBody>
      </p:sp>
    </p:spTree>
    <p:extLst>
      <p:ext uri="{BB962C8B-B14F-4D97-AF65-F5344CB8AC3E}">
        <p14:creationId xmlns:p14="http://schemas.microsoft.com/office/powerpoint/2010/main" val="164451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electrolyte- conducts electrical impulses in your body.  Supports good mental function, prevents muscle cramps.  </a:t>
            </a:r>
          </a:p>
          <a:p>
            <a:endParaRPr lang="en-US" dirty="0"/>
          </a:p>
          <a:p>
            <a:r>
              <a:rPr lang="en-US" dirty="0" smtClean="0"/>
              <a:t>Pure sodium explodes on contact with water.  Do you think God put pure sodium in your body?  No.  Your body has been wisely designed with a safe form of sodium.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12</a:t>
            </a:fld>
            <a:endParaRPr lang="en-US"/>
          </a:p>
        </p:txBody>
      </p:sp>
    </p:spTree>
    <p:extLst>
      <p:ext uri="{BB962C8B-B14F-4D97-AF65-F5344CB8AC3E}">
        <p14:creationId xmlns:p14="http://schemas.microsoft.com/office/powerpoint/2010/main" val="152784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Americans eat so much junk food.  Yes, sodium is an electrolyte and it is important for your diet.  However, too much salt is bad for your diet.  These foods, and other processed foods/fast foods contain too much salt to be considered healthy.  They also contain too much fat.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13</a:t>
            </a:fld>
            <a:endParaRPr lang="en-US"/>
          </a:p>
        </p:txBody>
      </p:sp>
    </p:spTree>
    <p:extLst>
      <p:ext uri="{BB962C8B-B14F-4D97-AF65-F5344CB8AC3E}">
        <p14:creationId xmlns:p14="http://schemas.microsoft.com/office/powerpoint/2010/main" val="256376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might know that bananas contain potassium.  Potassium is an electrolyte, conducts electrical impulses in the body.  If you have leg cramps at night, try eating a banana.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14</a:t>
            </a:fld>
            <a:endParaRPr lang="en-US"/>
          </a:p>
        </p:txBody>
      </p:sp>
    </p:spTree>
    <p:extLst>
      <p:ext uri="{BB962C8B-B14F-4D97-AF65-F5344CB8AC3E}">
        <p14:creationId xmlns:p14="http://schemas.microsoft.com/office/powerpoint/2010/main" val="61336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cough drops that specifically advertise that they contain zinc.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15</a:t>
            </a:fld>
            <a:endParaRPr lang="en-US"/>
          </a:p>
        </p:txBody>
      </p:sp>
    </p:spTree>
    <p:extLst>
      <p:ext uri="{BB962C8B-B14F-4D97-AF65-F5344CB8AC3E}">
        <p14:creationId xmlns:p14="http://schemas.microsoft.com/office/powerpoint/2010/main" val="417649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crush/ grind into powder.  If you have the equipment, use it.</a:t>
            </a:r>
          </a:p>
          <a:p>
            <a:endParaRPr lang="en-US" dirty="0"/>
          </a:p>
          <a:p>
            <a:r>
              <a:rPr lang="en-US" dirty="0" smtClean="0"/>
              <a:t>You can double bag in plastic bags and have students crush another way.  You could put into a blender or food processer.  You could crush it at home to save time, but it is part of the fun.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16</a:t>
            </a:fld>
            <a:endParaRPr lang="en-US"/>
          </a:p>
        </p:txBody>
      </p:sp>
    </p:spTree>
    <p:extLst>
      <p:ext uri="{BB962C8B-B14F-4D97-AF65-F5344CB8AC3E}">
        <p14:creationId xmlns:p14="http://schemas.microsoft.com/office/powerpoint/2010/main" val="121218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  Fragile. </a:t>
            </a:r>
          </a:p>
          <a:p>
            <a:endParaRPr lang="en-US" dirty="0"/>
          </a:p>
          <a:p>
            <a:r>
              <a:rPr lang="en-US" dirty="0" smtClean="0"/>
              <a:t>**You can substitute foam cups.  Not going to break.  Just throw them away instead of having to wash them.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17</a:t>
            </a:fld>
            <a:endParaRPr lang="en-US"/>
          </a:p>
        </p:txBody>
      </p:sp>
    </p:spTree>
    <p:extLst>
      <p:ext uri="{BB962C8B-B14F-4D97-AF65-F5344CB8AC3E}">
        <p14:creationId xmlns:p14="http://schemas.microsoft.com/office/powerpoint/2010/main" val="46382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  Not a toy.</a:t>
            </a:r>
          </a:p>
          <a:p>
            <a:endParaRPr lang="en-US" dirty="0"/>
          </a:p>
          <a:p>
            <a:r>
              <a:rPr lang="en-US" dirty="0" smtClean="0"/>
              <a:t>If you do not have, use a spoon.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18</a:t>
            </a:fld>
            <a:endParaRPr lang="en-US"/>
          </a:p>
        </p:txBody>
      </p:sp>
    </p:spTree>
    <p:extLst>
      <p:ext uri="{BB962C8B-B14F-4D97-AF65-F5344CB8AC3E}">
        <p14:creationId xmlns:p14="http://schemas.microsoft.com/office/powerpoint/2010/main" val="174809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 used to heat the water.  NOT BOILING- that is dangerously hot.  You could use a microwave.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19</a:t>
            </a:fld>
            <a:endParaRPr lang="en-US"/>
          </a:p>
        </p:txBody>
      </p:sp>
    </p:spTree>
    <p:extLst>
      <p:ext uri="{BB962C8B-B14F-4D97-AF65-F5344CB8AC3E}">
        <p14:creationId xmlns:p14="http://schemas.microsoft.com/office/powerpoint/2010/main" val="252443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 magnet taped to the end of a popsicle stick.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20</a:t>
            </a:fld>
            <a:endParaRPr lang="en-US"/>
          </a:p>
        </p:txBody>
      </p:sp>
    </p:spTree>
    <p:extLst>
      <p:ext uri="{BB962C8B-B14F-4D97-AF65-F5344CB8AC3E}">
        <p14:creationId xmlns:p14="http://schemas.microsoft.com/office/powerpoint/2010/main" val="106473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worksheet question.</a:t>
            </a:r>
          </a:p>
          <a:p>
            <a:r>
              <a:rPr lang="en-US" dirty="0" smtClean="0"/>
              <a:t>Warn </a:t>
            </a:r>
            <a:r>
              <a:rPr lang="en-US" dirty="0" smtClean="0"/>
              <a:t>students that although God designed their bodies with metals in them, they should never try to eat metals.  They cannot be digested.  They could cause serious injury.  This person swallowed a coin that will require surgery to remove.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2</a:t>
            </a:fld>
            <a:endParaRPr lang="en-US"/>
          </a:p>
        </p:txBody>
      </p:sp>
    </p:spTree>
    <p:extLst>
      <p:ext uri="{BB962C8B-B14F-4D97-AF65-F5344CB8AC3E}">
        <p14:creationId xmlns:p14="http://schemas.microsoft.com/office/powerpoint/2010/main" val="2577318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FEB6E-A5AA-485F-95F5-04C22147B8F3}" type="slidenum">
              <a:rPr lang="en-US" smtClean="0"/>
              <a:t>21</a:t>
            </a:fld>
            <a:endParaRPr lang="en-US"/>
          </a:p>
        </p:txBody>
      </p:sp>
    </p:spTree>
    <p:extLst>
      <p:ext uri="{BB962C8B-B14F-4D97-AF65-F5344CB8AC3E}">
        <p14:creationId xmlns:p14="http://schemas.microsoft.com/office/powerpoint/2010/main" val="206072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displayed the directions on the board during the lab.  I did not print out a set of directions for every group.  </a:t>
            </a:r>
          </a:p>
          <a:p>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22</a:t>
            </a:fld>
            <a:endParaRPr lang="en-US"/>
          </a:p>
        </p:txBody>
      </p:sp>
    </p:spTree>
    <p:extLst>
      <p:ext uri="{BB962C8B-B14F-4D97-AF65-F5344CB8AC3E}">
        <p14:creationId xmlns:p14="http://schemas.microsoft.com/office/powerpoint/2010/main" val="397526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50-70% of the body is water, it is also 50-70% H and O.  Water is 2 hydrogens and one oxygen.  </a:t>
            </a:r>
          </a:p>
          <a:p>
            <a:r>
              <a:rPr lang="en-US" dirty="0" smtClean="0"/>
              <a:t>Carbon, oxygen, nitrogen, and hydrogen are NOT metals.  </a:t>
            </a:r>
          </a:p>
          <a:p>
            <a:r>
              <a:rPr lang="en-US" dirty="0" smtClean="0"/>
              <a:t>What percent is not shown on this diagram?  4% “other”  Some of those “other” elements are metals.  </a:t>
            </a:r>
            <a:endParaRPr lang="en-US" dirty="0" smtClean="0"/>
          </a:p>
          <a:p>
            <a:r>
              <a:rPr lang="en-US" dirty="0" smtClean="0"/>
              <a:t>#3 worksheet.  Most common element in body is oxygen.  Not because of the air we breath, but mostly from water in our bodies.  H</a:t>
            </a:r>
            <a:r>
              <a:rPr lang="en-US" baseline="-25000" dirty="0" smtClean="0"/>
              <a:t>2</a:t>
            </a:r>
            <a:r>
              <a:rPr lang="en-US" dirty="0" smtClean="0"/>
              <a:t>O</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3</a:t>
            </a:fld>
            <a:endParaRPr lang="en-US"/>
          </a:p>
        </p:txBody>
      </p:sp>
    </p:spTree>
    <p:extLst>
      <p:ext uri="{BB962C8B-B14F-4D97-AF65-F5344CB8AC3E}">
        <p14:creationId xmlns:p14="http://schemas.microsoft.com/office/powerpoint/2010/main" val="349764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worksheet.  Students may predict which ones they think are metals.  This slide is animated </a:t>
            </a:r>
            <a:r>
              <a:rPr lang="en-US" dirty="0" smtClean="0"/>
              <a:t>so the next click will reveal the answer.</a:t>
            </a:r>
          </a:p>
          <a:p>
            <a:endParaRPr lang="en-US" dirty="0"/>
          </a:p>
          <a:p>
            <a:r>
              <a:rPr lang="en-US" dirty="0" smtClean="0"/>
              <a:t>There are 118 elements total.  </a:t>
            </a:r>
            <a:r>
              <a:rPr lang="en-US" dirty="0" smtClean="0"/>
              <a:t>There </a:t>
            </a:r>
            <a:r>
              <a:rPr lang="en-US" dirty="0"/>
              <a:t>are 60 elements in the human body</a:t>
            </a:r>
            <a:r>
              <a:rPr lang="en-US" dirty="0" smtClean="0"/>
              <a:t>.  These are some of them.  Have students guess to see if they know which ones are metals.  You could show a periodic table with the dividing line to separate metals from nonmetals.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5</a:t>
            </a:fld>
            <a:endParaRPr lang="en-US"/>
          </a:p>
        </p:txBody>
      </p:sp>
    </p:spTree>
    <p:extLst>
      <p:ext uri="{BB962C8B-B14F-4D97-AF65-F5344CB8AC3E}">
        <p14:creationId xmlns:p14="http://schemas.microsoft.com/office/powerpoint/2010/main" val="42961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worksheet question.  </a:t>
            </a:r>
            <a:endParaRPr lang="en-US" dirty="0"/>
          </a:p>
        </p:txBody>
      </p:sp>
      <p:sp>
        <p:nvSpPr>
          <p:cNvPr id="4" name="Slide Number Placeholder 3"/>
          <p:cNvSpPr>
            <a:spLocks noGrp="1"/>
          </p:cNvSpPr>
          <p:nvPr>
            <p:ph type="sldNum" sz="quarter" idx="10"/>
          </p:nvPr>
        </p:nvSpPr>
        <p:spPr/>
        <p:txBody>
          <a:bodyPr/>
          <a:lstStyle/>
          <a:p>
            <a:fld id="{1CAFEB6E-A5AA-485F-95F5-04C22147B8F3}" type="slidenum">
              <a:rPr lang="en-US" smtClean="0"/>
              <a:t>6</a:t>
            </a:fld>
            <a:endParaRPr lang="en-US"/>
          </a:p>
        </p:txBody>
      </p:sp>
    </p:spTree>
    <p:extLst>
      <p:ext uri="{BB962C8B-B14F-4D97-AF65-F5344CB8AC3E}">
        <p14:creationId xmlns:p14="http://schemas.microsoft.com/office/powerpoint/2010/main" val="387919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samples of metals at lab station for them to look at:</a:t>
            </a:r>
          </a:p>
          <a:p>
            <a:r>
              <a:rPr lang="en-US" dirty="0"/>
              <a:t>Copper, magnesium, calcium,  zinc,  etc.</a:t>
            </a:r>
          </a:p>
          <a:p>
            <a:endParaRPr lang="en-US" dirty="0"/>
          </a:p>
          <a:p>
            <a:r>
              <a:rPr lang="en-US" dirty="0"/>
              <a:t>Sodium and potassium are too reactive </a:t>
            </a:r>
            <a:r>
              <a:rPr lang="en-US" dirty="0" smtClean="0"/>
              <a:t>to be safely included </a:t>
            </a:r>
            <a:r>
              <a:rPr lang="en-US" dirty="0"/>
              <a:t>in this </a:t>
            </a:r>
            <a:r>
              <a:rPr lang="en-US" dirty="0" smtClean="0"/>
              <a:t>lab.</a:t>
            </a:r>
          </a:p>
          <a:p>
            <a:endParaRPr lang="en-US" dirty="0"/>
          </a:p>
          <a:p>
            <a:r>
              <a:rPr lang="en-US" dirty="0" smtClean="0"/>
              <a:t>Notice that sodium is soft enough to be cut with a little knife.  Shiny on the inside.  </a:t>
            </a:r>
          </a:p>
          <a:p>
            <a:endParaRPr lang="en-US" dirty="0"/>
          </a:p>
          <a:p>
            <a:r>
              <a:rPr lang="en-US" dirty="0" smtClean="0"/>
              <a:t>The video shows sodium exploding.  There are more exciting videos of sodium- being thrown in a lake, etc. ..  But most of those videos do not show safe handling procedures and are disruptive to the environment.  I do not want to encourage that with my students.  </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7</a:t>
            </a:fld>
            <a:endParaRPr lang="en-US"/>
          </a:p>
        </p:txBody>
      </p:sp>
    </p:spTree>
    <p:extLst>
      <p:ext uri="{BB962C8B-B14F-4D97-AF65-F5344CB8AC3E}">
        <p14:creationId xmlns:p14="http://schemas.microsoft.com/office/powerpoint/2010/main" val="314843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FEB6E-A5AA-485F-95F5-04C22147B8F3}" type="slidenum">
              <a:rPr lang="en-US" smtClean="0"/>
              <a:t>8</a:t>
            </a:fld>
            <a:endParaRPr lang="en-US"/>
          </a:p>
        </p:txBody>
      </p:sp>
    </p:spTree>
    <p:extLst>
      <p:ext uri="{BB962C8B-B14F-4D97-AF65-F5344CB8AC3E}">
        <p14:creationId xmlns:p14="http://schemas.microsoft.com/office/powerpoint/2010/main" val="42952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show a series of metals and foods containing them.  Discuss with your students the importance of a balanced diet.  When your parents say “This is good for you, you should listen to them.”</a:t>
            </a:r>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9</a:t>
            </a:fld>
            <a:endParaRPr lang="en-US"/>
          </a:p>
        </p:txBody>
      </p:sp>
    </p:spTree>
    <p:extLst>
      <p:ext uri="{BB962C8B-B14F-4D97-AF65-F5344CB8AC3E}">
        <p14:creationId xmlns:p14="http://schemas.microsoft.com/office/powerpoint/2010/main" val="418397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FEB6E-A5AA-485F-95F5-04C22147B8F3}" type="slidenum">
              <a:rPr lang="en-US" smtClean="0"/>
              <a:t>10</a:t>
            </a:fld>
            <a:endParaRPr lang="en-US"/>
          </a:p>
        </p:txBody>
      </p:sp>
    </p:spTree>
    <p:extLst>
      <p:ext uri="{BB962C8B-B14F-4D97-AF65-F5344CB8AC3E}">
        <p14:creationId xmlns:p14="http://schemas.microsoft.com/office/powerpoint/2010/main" val="7849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485DC-A7BC-43DD-8A41-EC3B1ABE0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BBCA8F7-1463-4279-9FB0-CBC4B0426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E57B88D-8ED5-47AF-9DC4-49D006B1AE5B}"/>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5" name="Footer Placeholder 4">
            <a:extLst>
              <a:ext uri="{FF2B5EF4-FFF2-40B4-BE49-F238E27FC236}">
                <a16:creationId xmlns="" xmlns:a16="http://schemas.microsoft.com/office/drawing/2014/main" id="{5665B03D-1F3E-4EAB-B121-8A5F5B10E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6F8B48C-3719-4AF0-AE70-C4B189B3B1E3}"/>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221397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D9CB5C-605B-4C9A-84EB-06306E618B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74484EF-150E-432E-A817-CEA2D6680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EA430F-D153-4477-980C-2F7F4F2FE947}"/>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5" name="Footer Placeholder 4">
            <a:extLst>
              <a:ext uri="{FF2B5EF4-FFF2-40B4-BE49-F238E27FC236}">
                <a16:creationId xmlns="" xmlns:a16="http://schemas.microsoft.com/office/drawing/2014/main" id="{D2F60F7B-160B-40D6-8964-D37D92124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6D6585-1D50-46E7-B180-F48218A16DC3}"/>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374662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F9AB64-A5BB-4BB6-A67A-7A8EFB87C0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F777414-D646-4187-B8D9-8C504F7918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8E4F84-8A91-4963-9748-F67E2C7F5F08}"/>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5" name="Footer Placeholder 4">
            <a:extLst>
              <a:ext uri="{FF2B5EF4-FFF2-40B4-BE49-F238E27FC236}">
                <a16:creationId xmlns="" xmlns:a16="http://schemas.microsoft.com/office/drawing/2014/main" id="{B14383E2-2F22-4F49-9BB7-36F75B1D7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6B7B3A-1B21-4168-946A-8531EE043548}"/>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307182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620FC-5FED-432D-951F-8F802D414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5F69068-EFAD-4DC9-807D-AFA1997561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79D193-588D-42C5-B772-F187DB7789C5}"/>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5" name="Footer Placeholder 4">
            <a:extLst>
              <a:ext uri="{FF2B5EF4-FFF2-40B4-BE49-F238E27FC236}">
                <a16:creationId xmlns="" xmlns:a16="http://schemas.microsoft.com/office/drawing/2014/main" id="{D29CF6AF-BC10-4A6F-A59F-F2575A856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869107-655F-4A12-A7AD-502E0995C61C}"/>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22932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D6A93-6845-4343-8C9B-6FF72B5853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0EC618-34B1-4DCF-98D6-CED414A045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DBCB69F-6794-44C8-AFCB-B57F9F462DF9}"/>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5" name="Footer Placeholder 4">
            <a:extLst>
              <a:ext uri="{FF2B5EF4-FFF2-40B4-BE49-F238E27FC236}">
                <a16:creationId xmlns="" xmlns:a16="http://schemas.microsoft.com/office/drawing/2014/main" id="{DEAD59C8-3977-4EFB-8323-5BDAB479D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A61D567-A08E-46F7-9F5A-3AF0CEC27D72}"/>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120231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CCB08D-9173-466A-A478-B45B1EA11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2D5AEF8-02D7-4BA7-BB34-1BED50FF8D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F764D2F-A521-4117-8F4F-907A1CBD34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E73CABC-A25C-4D23-97EA-8017123ED36F}"/>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6" name="Footer Placeholder 5">
            <a:extLst>
              <a:ext uri="{FF2B5EF4-FFF2-40B4-BE49-F238E27FC236}">
                <a16:creationId xmlns="" xmlns:a16="http://schemas.microsoft.com/office/drawing/2014/main" id="{A068C08E-F498-4E7D-966B-8EDB90B0B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915F6A-4849-4FEE-99B5-DC927B3577F4}"/>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18667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C519CE-A263-4BE0-9BD7-541D48D60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B356D6A-8650-43F3-9B1E-1D351915A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7856822-302E-413D-B1A5-A52E73D13F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53DFC42-E034-4E29-87BB-74FFA06A6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51A7BB9-6FEC-4C2F-A702-43B3F409BF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B03A0CF-2EE3-451E-8678-73827AB19F07}"/>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8" name="Footer Placeholder 7">
            <a:extLst>
              <a:ext uri="{FF2B5EF4-FFF2-40B4-BE49-F238E27FC236}">
                <a16:creationId xmlns="" xmlns:a16="http://schemas.microsoft.com/office/drawing/2014/main" id="{A86CB7EE-2A92-4CFC-A2C6-987490A7F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C2677A7-7D9D-46D1-A806-575B46BF52E1}"/>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574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4B0CF-F745-4525-A017-9BB9F0E6BF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C01080F-C8B4-4367-86E4-3B291DBEE02A}"/>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4" name="Footer Placeholder 3">
            <a:extLst>
              <a:ext uri="{FF2B5EF4-FFF2-40B4-BE49-F238E27FC236}">
                <a16:creationId xmlns="" xmlns:a16="http://schemas.microsoft.com/office/drawing/2014/main" id="{DEA3601F-2B10-4C85-B68C-AB9CE38BF5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FDE0ABF-EEAB-4AB3-A2C8-9347F347D919}"/>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18148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392085-DBEA-45DB-97BD-60FF4867F579}"/>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3" name="Footer Placeholder 2">
            <a:extLst>
              <a:ext uri="{FF2B5EF4-FFF2-40B4-BE49-F238E27FC236}">
                <a16:creationId xmlns="" xmlns:a16="http://schemas.microsoft.com/office/drawing/2014/main" id="{ACA88833-BFDC-426C-BE32-FC16E6F7C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BE5FE00-9392-4ECA-80A5-C2302E70532B}"/>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281690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7FB62-A167-4F7B-9E71-DB11F4BC7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5F99ADA-1577-446B-B67E-1FBFABF5D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311EFBA-B206-4B3F-AAC2-EF8C52AC1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FA6E482-F6C5-4A55-A02D-7B609E2E3AE8}"/>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6" name="Footer Placeholder 5">
            <a:extLst>
              <a:ext uri="{FF2B5EF4-FFF2-40B4-BE49-F238E27FC236}">
                <a16:creationId xmlns="" xmlns:a16="http://schemas.microsoft.com/office/drawing/2014/main" id="{65615991-C14D-4382-8CF5-E583EC714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DD029D5-33C2-49B2-9617-E5303F0D89C3}"/>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341044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584C9-53BF-4680-999A-FD396EEBF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2CDB3A4-2554-4DA4-9FC9-96D584918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B731783-7B36-48C7-A25B-65B0C4FAE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1A505B5-0952-452F-AA99-90E03909FF0B}"/>
              </a:ext>
            </a:extLst>
          </p:cNvPr>
          <p:cNvSpPr>
            <a:spLocks noGrp="1"/>
          </p:cNvSpPr>
          <p:nvPr>
            <p:ph type="dt" sz="half" idx="10"/>
          </p:nvPr>
        </p:nvSpPr>
        <p:spPr/>
        <p:txBody>
          <a:bodyPr/>
          <a:lstStyle/>
          <a:p>
            <a:fld id="{313EC229-AC21-4F4D-9ADC-6EF5C470C8BE}" type="datetimeFigureOut">
              <a:rPr lang="en-US" smtClean="0"/>
              <a:t>9/23/2019</a:t>
            </a:fld>
            <a:endParaRPr lang="en-US"/>
          </a:p>
        </p:txBody>
      </p:sp>
      <p:sp>
        <p:nvSpPr>
          <p:cNvPr id="6" name="Footer Placeholder 5">
            <a:extLst>
              <a:ext uri="{FF2B5EF4-FFF2-40B4-BE49-F238E27FC236}">
                <a16:creationId xmlns="" xmlns:a16="http://schemas.microsoft.com/office/drawing/2014/main" id="{4B0AF5A9-86E0-48BB-89C5-7AED8C6C9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5A7A2EB-7F55-4141-AA98-2BD8B5A50D6D}"/>
              </a:ext>
            </a:extLst>
          </p:cNvPr>
          <p:cNvSpPr>
            <a:spLocks noGrp="1"/>
          </p:cNvSpPr>
          <p:nvPr>
            <p:ph type="sldNum" sz="quarter" idx="12"/>
          </p:nvPr>
        </p:nvSpPr>
        <p:spPr/>
        <p:txBody>
          <a:bodyPr/>
          <a:lstStyle/>
          <a:p>
            <a:fld id="{D975C9B1-57C6-4B3A-9D7B-3790079EE9B1}" type="slidenum">
              <a:rPr lang="en-US" smtClean="0"/>
              <a:t>‹#›</a:t>
            </a:fld>
            <a:endParaRPr lang="en-US"/>
          </a:p>
        </p:txBody>
      </p:sp>
    </p:spTree>
    <p:extLst>
      <p:ext uri="{BB962C8B-B14F-4D97-AF65-F5344CB8AC3E}">
        <p14:creationId xmlns:p14="http://schemas.microsoft.com/office/powerpoint/2010/main" val="369343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67FBF9D-BB83-4775-A835-02B59150B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E3E4664-B303-4A77-89E2-DBFD21454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29F2AF-6638-4078-888F-A7D607A1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EC229-AC21-4F4D-9ADC-6EF5C470C8BE}" type="datetimeFigureOut">
              <a:rPr lang="en-US" smtClean="0"/>
              <a:t>9/23/2019</a:t>
            </a:fld>
            <a:endParaRPr lang="en-US"/>
          </a:p>
        </p:txBody>
      </p:sp>
      <p:sp>
        <p:nvSpPr>
          <p:cNvPr id="5" name="Footer Placeholder 4">
            <a:extLst>
              <a:ext uri="{FF2B5EF4-FFF2-40B4-BE49-F238E27FC236}">
                <a16:creationId xmlns="" xmlns:a16="http://schemas.microsoft.com/office/drawing/2014/main" id="{6B0A3D41-AB0F-4C5C-B509-25FD1592F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5946077-1A38-4968-BDE2-934DF07B6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5C9B1-57C6-4B3A-9D7B-3790079EE9B1}" type="slidenum">
              <a:rPr lang="en-US" smtClean="0"/>
              <a:t>‹#›</a:t>
            </a:fld>
            <a:endParaRPr lang="en-US"/>
          </a:p>
        </p:txBody>
      </p:sp>
    </p:spTree>
    <p:extLst>
      <p:ext uri="{BB962C8B-B14F-4D97-AF65-F5344CB8AC3E}">
        <p14:creationId xmlns:p14="http://schemas.microsoft.com/office/powerpoint/2010/main" val="213658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Df_sPexS2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5AA0E7-1DD0-4699-9008-0EA36BAC438C}"/>
              </a:ext>
            </a:extLst>
          </p:cNvPr>
          <p:cNvSpPr>
            <a:spLocks noGrp="1"/>
          </p:cNvSpPr>
          <p:nvPr>
            <p:ph type="ctrTitle"/>
          </p:nvPr>
        </p:nvSpPr>
        <p:spPr>
          <a:xfrm>
            <a:off x="191385" y="1122363"/>
            <a:ext cx="11674549" cy="2387600"/>
          </a:xfrm>
        </p:spPr>
        <p:txBody>
          <a:bodyPr>
            <a:normAutofit/>
          </a:bodyPr>
          <a:lstStyle/>
          <a:p>
            <a:r>
              <a:rPr lang="en-US" sz="8000" dirty="0" smtClean="0">
                <a:solidFill>
                  <a:schemeClr val="accent4"/>
                </a:solidFill>
                <a:latin typeface="Albertus Extra Bold" panose="020E0802040304020204" pitchFamily="34" charset="0"/>
              </a:rPr>
              <a:t>METALS IN YOUR BODY</a:t>
            </a:r>
            <a:r>
              <a:rPr lang="en-US" sz="8000" dirty="0" smtClean="0">
                <a:solidFill>
                  <a:schemeClr val="accent4"/>
                </a:solidFill>
                <a:latin typeface="AR CENA" panose="02000000000000000000" pitchFamily="2" charset="0"/>
              </a:rPr>
              <a:t>!</a:t>
            </a:r>
            <a:endParaRPr lang="en-US" sz="8000" dirty="0">
              <a:solidFill>
                <a:schemeClr val="accent4"/>
              </a:solidFill>
              <a:latin typeface="AR CENA" panose="02000000000000000000" pitchFamily="2" charset="0"/>
            </a:endParaRPr>
          </a:p>
        </p:txBody>
      </p:sp>
      <p:sp>
        <p:nvSpPr>
          <p:cNvPr id="3" name="Subtitle 2">
            <a:extLst>
              <a:ext uri="{FF2B5EF4-FFF2-40B4-BE49-F238E27FC236}">
                <a16:creationId xmlns="" xmlns:a16="http://schemas.microsoft.com/office/drawing/2014/main" id="{767B8963-24E0-4A12-B2E1-4DF816D22CAF}"/>
              </a:ext>
            </a:extLst>
          </p:cNvPr>
          <p:cNvSpPr>
            <a:spLocks noGrp="1"/>
          </p:cNvSpPr>
          <p:nvPr>
            <p:ph type="subTitle" idx="1"/>
          </p:nvPr>
        </p:nvSpPr>
        <p:spPr>
          <a:xfrm>
            <a:off x="1524000" y="3602037"/>
            <a:ext cx="9144000" cy="2387599"/>
          </a:xfrm>
        </p:spPr>
        <p:txBody>
          <a:bodyPr>
            <a:normAutofit/>
          </a:bodyPr>
          <a:lstStyle/>
          <a:p>
            <a:endParaRPr lang="en-US" sz="6000" dirty="0">
              <a:solidFill>
                <a:schemeClr val="bg1"/>
              </a:solidFill>
            </a:endParaRPr>
          </a:p>
          <a:p>
            <a:r>
              <a:rPr lang="en-US" sz="7100" dirty="0">
                <a:solidFill>
                  <a:schemeClr val="bg1"/>
                </a:solidFill>
              </a:rPr>
              <a:t>Miss Rohm</a:t>
            </a:r>
          </a:p>
        </p:txBody>
      </p:sp>
    </p:spTree>
    <p:extLst>
      <p:ext uri="{BB962C8B-B14F-4D97-AF65-F5344CB8AC3E}">
        <p14:creationId xmlns:p14="http://schemas.microsoft.com/office/powerpoint/2010/main" val="3593754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0" y="-237991"/>
            <a:ext cx="3792166" cy="1325563"/>
          </a:xfrm>
        </p:spPr>
        <p:txBody>
          <a:bodyPr>
            <a:normAutofit fontScale="90000"/>
          </a:bodyPr>
          <a:lstStyle/>
          <a:p>
            <a:r>
              <a:rPr lang="en-US" sz="6600" b="1" dirty="0">
                <a:solidFill>
                  <a:schemeClr val="accent4"/>
                </a:solidFill>
              </a:rPr>
              <a:t>Magnesium</a:t>
            </a:r>
          </a:p>
        </p:txBody>
      </p:sp>
      <p:sp>
        <p:nvSpPr>
          <p:cNvPr id="4" name="Title 1">
            <a:extLst>
              <a:ext uri="{FF2B5EF4-FFF2-40B4-BE49-F238E27FC236}">
                <a16:creationId xmlns="" xmlns:a16="http://schemas.microsoft.com/office/drawing/2014/main" id="{1FCF385D-D376-4F6B-81FD-579B112F382B}"/>
              </a:ext>
            </a:extLst>
          </p:cNvPr>
          <p:cNvSpPr txBox="1">
            <a:spLocks/>
          </p:cNvSpPr>
          <p:nvPr/>
        </p:nvSpPr>
        <p:spPr>
          <a:xfrm>
            <a:off x="5293467" y="-237991"/>
            <a:ext cx="7598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6600" b="1" dirty="0">
                <a:solidFill>
                  <a:schemeClr val="accent4"/>
                </a:solidFill>
              </a:rPr>
              <a:t>steady heart beat</a:t>
            </a:r>
          </a:p>
        </p:txBody>
      </p:sp>
      <p:sp>
        <p:nvSpPr>
          <p:cNvPr id="3" name="AutoShape 2" descr="Image result for foods rich in calcium">
            <a:extLst>
              <a:ext uri="{FF2B5EF4-FFF2-40B4-BE49-F238E27FC236}">
                <a16:creationId xmlns="" xmlns:a16="http://schemas.microsoft.com/office/drawing/2014/main" id="{3ED0BB1B-61AE-499F-93EC-A84FEAB6DF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 xmlns:a16="http://schemas.microsoft.com/office/drawing/2014/main" id="{1A95E3A1-098F-4538-8518-9B0CA6843C5E}"/>
              </a:ext>
            </a:extLst>
          </p:cNvPr>
          <p:cNvPicPr>
            <a:picLocks noChangeAspect="1"/>
          </p:cNvPicPr>
          <p:nvPr/>
        </p:nvPicPr>
        <p:blipFill>
          <a:blip r:embed="rId3"/>
          <a:stretch>
            <a:fillRect/>
          </a:stretch>
        </p:blipFill>
        <p:spPr>
          <a:xfrm>
            <a:off x="342784" y="817123"/>
            <a:ext cx="11506432" cy="6040877"/>
          </a:xfrm>
          <a:prstGeom prst="rect">
            <a:avLst/>
          </a:prstGeom>
        </p:spPr>
      </p:pic>
    </p:spTree>
    <p:extLst>
      <p:ext uri="{BB962C8B-B14F-4D97-AF65-F5344CB8AC3E}">
        <p14:creationId xmlns:p14="http://schemas.microsoft.com/office/powerpoint/2010/main" val="31196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176719" y="-82343"/>
            <a:ext cx="3578158" cy="1325563"/>
          </a:xfrm>
        </p:spPr>
        <p:txBody>
          <a:bodyPr>
            <a:normAutofit/>
          </a:bodyPr>
          <a:lstStyle/>
          <a:p>
            <a:r>
              <a:rPr lang="en-US" sz="6600" dirty="0">
                <a:solidFill>
                  <a:schemeClr val="accent4"/>
                </a:solidFill>
                <a:latin typeface="Times New Roman" panose="02020603050405020304" pitchFamily="18" charset="0"/>
                <a:cs typeface="Times New Roman" panose="02020603050405020304" pitchFamily="18" charset="0"/>
              </a:rPr>
              <a:t>I</a:t>
            </a:r>
            <a:r>
              <a:rPr lang="en-US" sz="6600" b="1" dirty="0">
                <a:solidFill>
                  <a:schemeClr val="accent4"/>
                </a:solidFill>
              </a:rPr>
              <a:t>ron</a:t>
            </a:r>
          </a:p>
        </p:txBody>
      </p:sp>
      <p:sp>
        <p:nvSpPr>
          <p:cNvPr id="4" name="Title 1">
            <a:extLst>
              <a:ext uri="{FF2B5EF4-FFF2-40B4-BE49-F238E27FC236}">
                <a16:creationId xmlns="" xmlns:a16="http://schemas.microsoft.com/office/drawing/2014/main" id="{1FCF385D-D376-4F6B-81FD-579B112F382B}"/>
              </a:ext>
            </a:extLst>
          </p:cNvPr>
          <p:cNvSpPr txBox="1">
            <a:spLocks/>
          </p:cNvSpPr>
          <p:nvPr/>
        </p:nvSpPr>
        <p:spPr>
          <a:xfrm>
            <a:off x="0" y="1662373"/>
            <a:ext cx="93515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5400" b="1" dirty="0">
                <a:solidFill>
                  <a:schemeClr val="accent4"/>
                </a:solidFill>
              </a:rPr>
              <a:t>red blood</a:t>
            </a:r>
          </a:p>
          <a:p>
            <a:r>
              <a:rPr lang="en-US" sz="5400" b="1" dirty="0">
                <a:solidFill>
                  <a:schemeClr val="accent4"/>
                </a:solidFill>
              </a:rPr>
              <a:t> </a:t>
            </a:r>
            <a:r>
              <a:rPr lang="en-US" sz="5400" b="1" dirty="0" smtClean="0">
                <a:solidFill>
                  <a:schemeClr val="accent4"/>
                </a:solidFill>
              </a:rPr>
              <a:t>     cells</a:t>
            </a:r>
            <a:r>
              <a:rPr lang="en-US" sz="5400" b="1" dirty="0">
                <a:solidFill>
                  <a:schemeClr val="accent4"/>
                </a:solidFill>
              </a:rPr>
              <a:t>, </a:t>
            </a:r>
          </a:p>
          <a:p>
            <a:r>
              <a:rPr lang="en-US" sz="5400" b="1" dirty="0">
                <a:solidFill>
                  <a:schemeClr val="accent4"/>
                </a:solidFill>
              </a:rPr>
              <a:t>carry oxygen</a:t>
            </a:r>
          </a:p>
        </p:txBody>
      </p:sp>
      <p:pic>
        <p:nvPicPr>
          <p:cNvPr id="3" name="Picture 2">
            <a:extLst>
              <a:ext uri="{FF2B5EF4-FFF2-40B4-BE49-F238E27FC236}">
                <a16:creationId xmlns="" xmlns:a16="http://schemas.microsoft.com/office/drawing/2014/main" id="{B76AF26B-31E6-4AB5-8B7D-54792F8F5F42}"/>
              </a:ext>
            </a:extLst>
          </p:cNvPr>
          <p:cNvPicPr>
            <a:picLocks noChangeAspect="1"/>
          </p:cNvPicPr>
          <p:nvPr/>
        </p:nvPicPr>
        <p:blipFill>
          <a:blip r:embed="rId3"/>
          <a:stretch>
            <a:fillRect/>
          </a:stretch>
        </p:blipFill>
        <p:spPr>
          <a:xfrm>
            <a:off x="3593313" y="0"/>
            <a:ext cx="8556534" cy="6614809"/>
          </a:xfrm>
          <a:prstGeom prst="rect">
            <a:avLst/>
          </a:prstGeom>
        </p:spPr>
      </p:pic>
    </p:spTree>
    <p:extLst>
      <p:ext uri="{BB962C8B-B14F-4D97-AF65-F5344CB8AC3E}">
        <p14:creationId xmlns:p14="http://schemas.microsoft.com/office/powerpoint/2010/main" val="87167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0" y="-38826"/>
            <a:ext cx="3578158" cy="1325563"/>
          </a:xfrm>
        </p:spPr>
        <p:txBody>
          <a:bodyPr>
            <a:normAutofit/>
          </a:bodyPr>
          <a:lstStyle/>
          <a:p>
            <a:r>
              <a:rPr lang="en-US" sz="6600" b="1" dirty="0">
                <a:solidFill>
                  <a:schemeClr val="accent4"/>
                </a:solidFill>
              </a:rPr>
              <a:t>Sodium</a:t>
            </a:r>
          </a:p>
        </p:txBody>
      </p:sp>
      <p:sp>
        <p:nvSpPr>
          <p:cNvPr id="4" name="Title 1">
            <a:extLst>
              <a:ext uri="{FF2B5EF4-FFF2-40B4-BE49-F238E27FC236}">
                <a16:creationId xmlns="" xmlns:a16="http://schemas.microsoft.com/office/drawing/2014/main" id="{1FCF385D-D376-4F6B-81FD-579B112F382B}"/>
              </a:ext>
            </a:extLst>
          </p:cNvPr>
          <p:cNvSpPr txBox="1">
            <a:spLocks/>
          </p:cNvSpPr>
          <p:nvPr/>
        </p:nvSpPr>
        <p:spPr>
          <a:xfrm>
            <a:off x="0" y="955792"/>
            <a:ext cx="7598924"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6600" b="1" dirty="0">
                <a:solidFill>
                  <a:schemeClr val="accent4"/>
                </a:solidFill>
              </a:rPr>
              <a:t>prevents </a:t>
            </a:r>
          </a:p>
          <a:p>
            <a:r>
              <a:rPr lang="en-US" sz="6600" b="1" dirty="0">
                <a:solidFill>
                  <a:schemeClr val="accent4"/>
                </a:solidFill>
              </a:rPr>
              <a:t>     cramps</a:t>
            </a:r>
          </a:p>
        </p:txBody>
      </p:sp>
      <p:pic>
        <p:nvPicPr>
          <p:cNvPr id="3" name="Picture 2">
            <a:extLst>
              <a:ext uri="{FF2B5EF4-FFF2-40B4-BE49-F238E27FC236}">
                <a16:creationId xmlns="" xmlns:a16="http://schemas.microsoft.com/office/drawing/2014/main" id="{E9D2EDB3-EF21-48AA-A34F-20E237CA9770}"/>
              </a:ext>
            </a:extLst>
          </p:cNvPr>
          <p:cNvPicPr>
            <a:picLocks noChangeAspect="1"/>
          </p:cNvPicPr>
          <p:nvPr/>
        </p:nvPicPr>
        <p:blipFill rotWithShape="1">
          <a:blip r:embed="rId3"/>
          <a:srcRect t="8937"/>
          <a:stretch/>
        </p:blipFill>
        <p:spPr>
          <a:xfrm>
            <a:off x="3754877" y="-712874"/>
            <a:ext cx="8437123" cy="7683167"/>
          </a:xfrm>
          <a:prstGeom prst="rect">
            <a:avLst/>
          </a:prstGeom>
        </p:spPr>
      </p:pic>
      <p:sp>
        <p:nvSpPr>
          <p:cNvPr id="5" name="TextBox 4"/>
          <p:cNvSpPr txBox="1"/>
          <p:nvPr/>
        </p:nvSpPr>
        <p:spPr>
          <a:xfrm>
            <a:off x="8141242" y="4253947"/>
            <a:ext cx="1351721" cy="523220"/>
          </a:xfrm>
          <a:prstGeom prst="rect">
            <a:avLst/>
          </a:prstGeom>
          <a:solidFill>
            <a:schemeClr val="bg1"/>
          </a:solidFill>
          <a:ln>
            <a:solidFill>
              <a:schemeClr val="bg1"/>
            </a:solidFill>
          </a:ln>
        </p:spPr>
        <p:txBody>
          <a:bodyPr wrap="square" rtlCol="0">
            <a:spAutoFit/>
          </a:bodyPr>
          <a:lstStyle/>
          <a:p>
            <a:r>
              <a:rPr lang="en-US" sz="2800" b="1" dirty="0" smtClean="0">
                <a:solidFill>
                  <a:srgbClr val="4818A8"/>
                </a:solidFill>
              </a:rPr>
              <a:t>Lettuce</a:t>
            </a:r>
            <a:endParaRPr lang="en-US" sz="2800" b="1" dirty="0">
              <a:solidFill>
                <a:srgbClr val="4818A8"/>
              </a:solidFill>
            </a:endParaRPr>
          </a:p>
        </p:txBody>
      </p:sp>
      <p:sp>
        <p:nvSpPr>
          <p:cNvPr id="6" name="TextBox 5"/>
          <p:cNvSpPr txBox="1"/>
          <p:nvPr/>
        </p:nvSpPr>
        <p:spPr>
          <a:xfrm>
            <a:off x="10257183" y="4436045"/>
            <a:ext cx="1543877" cy="523220"/>
          </a:xfrm>
          <a:prstGeom prst="rect">
            <a:avLst/>
          </a:prstGeom>
          <a:solidFill>
            <a:schemeClr val="bg1"/>
          </a:solidFill>
          <a:ln>
            <a:solidFill>
              <a:schemeClr val="bg1"/>
            </a:solidFill>
          </a:ln>
        </p:spPr>
        <p:txBody>
          <a:bodyPr wrap="square" rtlCol="0">
            <a:spAutoFit/>
          </a:bodyPr>
          <a:lstStyle/>
          <a:p>
            <a:r>
              <a:rPr lang="en-US" sz="2800" b="1" dirty="0" smtClean="0">
                <a:solidFill>
                  <a:srgbClr val="4818A8"/>
                </a:solidFill>
              </a:rPr>
              <a:t>Oranges</a:t>
            </a:r>
            <a:endParaRPr lang="en-US" sz="2800" b="1" dirty="0">
              <a:solidFill>
                <a:srgbClr val="4818A8"/>
              </a:solidFill>
            </a:endParaRPr>
          </a:p>
        </p:txBody>
      </p:sp>
    </p:spTree>
    <p:extLst>
      <p:ext uri="{BB962C8B-B14F-4D97-AF65-F5344CB8AC3E}">
        <p14:creationId xmlns:p14="http://schemas.microsoft.com/office/powerpoint/2010/main" val="3195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0" y="-38826"/>
            <a:ext cx="3578158" cy="1325563"/>
          </a:xfrm>
        </p:spPr>
        <p:txBody>
          <a:bodyPr>
            <a:normAutofit/>
          </a:bodyPr>
          <a:lstStyle/>
          <a:p>
            <a:r>
              <a:rPr lang="en-US" sz="6600" b="1" dirty="0">
                <a:solidFill>
                  <a:schemeClr val="accent4"/>
                </a:solidFill>
              </a:rPr>
              <a:t>Sodium</a:t>
            </a:r>
          </a:p>
        </p:txBody>
      </p:sp>
      <p:pic>
        <p:nvPicPr>
          <p:cNvPr id="5" name="Picture 4">
            <a:extLst>
              <a:ext uri="{FF2B5EF4-FFF2-40B4-BE49-F238E27FC236}">
                <a16:creationId xmlns="" xmlns:a16="http://schemas.microsoft.com/office/drawing/2014/main" id="{EE3918BF-900F-44C1-8F5F-53E3174673A6}"/>
              </a:ext>
            </a:extLst>
          </p:cNvPr>
          <p:cNvPicPr>
            <a:picLocks noChangeAspect="1"/>
          </p:cNvPicPr>
          <p:nvPr/>
        </p:nvPicPr>
        <p:blipFill>
          <a:blip r:embed="rId3"/>
          <a:stretch>
            <a:fillRect/>
          </a:stretch>
        </p:blipFill>
        <p:spPr>
          <a:xfrm>
            <a:off x="2990571" y="201747"/>
            <a:ext cx="8935539" cy="5012279"/>
          </a:xfrm>
          <a:prstGeom prst="rect">
            <a:avLst/>
          </a:prstGeom>
        </p:spPr>
      </p:pic>
      <p:pic>
        <p:nvPicPr>
          <p:cNvPr id="6" name="Picture 5">
            <a:extLst>
              <a:ext uri="{FF2B5EF4-FFF2-40B4-BE49-F238E27FC236}">
                <a16:creationId xmlns="" xmlns:a16="http://schemas.microsoft.com/office/drawing/2014/main" id="{C4228DA0-20B0-48D6-9318-47E9F5EF083A}"/>
              </a:ext>
            </a:extLst>
          </p:cNvPr>
          <p:cNvPicPr>
            <a:picLocks noChangeAspect="1"/>
          </p:cNvPicPr>
          <p:nvPr/>
        </p:nvPicPr>
        <p:blipFill rotWithShape="1">
          <a:blip r:embed="rId4"/>
          <a:srcRect l="28085" t="24988" r="26809"/>
          <a:stretch/>
        </p:blipFill>
        <p:spPr>
          <a:xfrm>
            <a:off x="265890" y="1373666"/>
            <a:ext cx="2023354" cy="4486432"/>
          </a:xfrm>
          <a:prstGeom prst="rect">
            <a:avLst/>
          </a:prstGeom>
        </p:spPr>
      </p:pic>
      <p:sp>
        <p:nvSpPr>
          <p:cNvPr id="7" name="Title 1">
            <a:extLst>
              <a:ext uri="{FF2B5EF4-FFF2-40B4-BE49-F238E27FC236}">
                <a16:creationId xmlns="" xmlns:a16="http://schemas.microsoft.com/office/drawing/2014/main" id="{7C3332B5-4E29-404C-B495-1E6F70E7D063}"/>
              </a:ext>
            </a:extLst>
          </p:cNvPr>
          <p:cNvSpPr txBox="1">
            <a:spLocks/>
          </p:cNvSpPr>
          <p:nvPr/>
        </p:nvSpPr>
        <p:spPr>
          <a:xfrm>
            <a:off x="0" y="4980010"/>
            <a:ext cx="3578158"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accent4"/>
                </a:solidFill>
              </a:rPr>
              <a:t>electrolytes</a:t>
            </a:r>
          </a:p>
        </p:txBody>
      </p:sp>
    </p:spTree>
    <p:extLst>
      <p:ext uri="{BB962C8B-B14F-4D97-AF65-F5344CB8AC3E}">
        <p14:creationId xmlns:p14="http://schemas.microsoft.com/office/powerpoint/2010/main" val="310949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76196" y="-160163"/>
            <a:ext cx="3578158" cy="1325563"/>
          </a:xfrm>
        </p:spPr>
        <p:txBody>
          <a:bodyPr>
            <a:normAutofit fontScale="90000"/>
          </a:bodyPr>
          <a:lstStyle/>
          <a:p>
            <a:r>
              <a:rPr lang="en-US" sz="6600" b="1" dirty="0">
                <a:solidFill>
                  <a:schemeClr val="accent4"/>
                </a:solidFill>
              </a:rPr>
              <a:t> Potassium</a:t>
            </a:r>
          </a:p>
        </p:txBody>
      </p:sp>
      <p:sp>
        <p:nvSpPr>
          <p:cNvPr id="4" name="Title 1">
            <a:extLst>
              <a:ext uri="{FF2B5EF4-FFF2-40B4-BE49-F238E27FC236}">
                <a16:creationId xmlns="" xmlns:a16="http://schemas.microsoft.com/office/drawing/2014/main" id="{1FCF385D-D376-4F6B-81FD-579B112F382B}"/>
              </a:ext>
            </a:extLst>
          </p:cNvPr>
          <p:cNvSpPr txBox="1">
            <a:spLocks/>
          </p:cNvSpPr>
          <p:nvPr/>
        </p:nvSpPr>
        <p:spPr>
          <a:xfrm>
            <a:off x="5564222" y="-140712"/>
            <a:ext cx="7598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6600" b="1" dirty="0">
                <a:solidFill>
                  <a:schemeClr val="accent4"/>
                </a:solidFill>
              </a:rPr>
              <a:t>prevents cramps</a:t>
            </a:r>
          </a:p>
        </p:txBody>
      </p:sp>
      <p:pic>
        <p:nvPicPr>
          <p:cNvPr id="6" name="Picture 5">
            <a:extLst>
              <a:ext uri="{FF2B5EF4-FFF2-40B4-BE49-F238E27FC236}">
                <a16:creationId xmlns="" xmlns:a16="http://schemas.microsoft.com/office/drawing/2014/main" id="{AE5ACB1B-0787-4D2C-AC85-DACBD0F0859C}"/>
              </a:ext>
            </a:extLst>
          </p:cNvPr>
          <p:cNvPicPr>
            <a:picLocks noChangeAspect="1"/>
          </p:cNvPicPr>
          <p:nvPr/>
        </p:nvPicPr>
        <p:blipFill rotWithShape="1">
          <a:blip r:embed="rId3"/>
          <a:srcRect b="22854"/>
          <a:stretch/>
        </p:blipFill>
        <p:spPr>
          <a:xfrm>
            <a:off x="173916" y="1306447"/>
            <a:ext cx="11844169" cy="5308362"/>
          </a:xfrm>
          <a:prstGeom prst="rect">
            <a:avLst/>
          </a:prstGeom>
        </p:spPr>
      </p:pic>
    </p:spTree>
    <p:extLst>
      <p:ext uri="{BB962C8B-B14F-4D97-AF65-F5344CB8AC3E}">
        <p14:creationId xmlns:p14="http://schemas.microsoft.com/office/powerpoint/2010/main" val="6985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176719" y="-118656"/>
            <a:ext cx="3578158" cy="1325563"/>
          </a:xfrm>
        </p:spPr>
        <p:txBody>
          <a:bodyPr>
            <a:normAutofit/>
          </a:bodyPr>
          <a:lstStyle/>
          <a:p>
            <a:r>
              <a:rPr lang="en-US" sz="6600" b="1" dirty="0">
                <a:solidFill>
                  <a:schemeClr val="accent4"/>
                </a:solidFill>
              </a:rPr>
              <a:t>Zinc </a:t>
            </a:r>
          </a:p>
        </p:txBody>
      </p:sp>
      <p:sp>
        <p:nvSpPr>
          <p:cNvPr id="4" name="Title 1">
            <a:extLst>
              <a:ext uri="{FF2B5EF4-FFF2-40B4-BE49-F238E27FC236}">
                <a16:creationId xmlns="" xmlns:a16="http://schemas.microsoft.com/office/drawing/2014/main" id="{1FCF385D-D376-4F6B-81FD-579B112F382B}"/>
              </a:ext>
            </a:extLst>
          </p:cNvPr>
          <p:cNvSpPr txBox="1">
            <a:spLocks/>
          </p:cNvSpPr>
          <p:nvPr/>
        </p:nvSpPr>
        <p:spPr>
          <a:xfrm>
            <a:off x="350196" y="1029208"/>
            <a:ext cx="6465045"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baseline="30000" dirty="0">
                <a:solidFill>
                  <a:schemeClr val="accent4"/>
                </a:solidFill>
              </a:rPr>
              <a:t>○ </a:t>
            </a:r>
            <a:r>
              <a:rPr lang="en-US" sz="6600" b="1" dirty="0">
                <a:solidFill>
                  <a:schemeClr val="accent4"/>
                </a:solidFill>
              </a:rPr>
              <a:t>Fights </a:t>
            </a:r>
          </a:p>
          <a:p>
            <a:r>
              <a:rPr lang="en-US" sz="6600" b="1" dirty="0">
                <a:solidFill>
                  <a:schemeClr val="accent4"/>
                </a:solidFill>
              </a:rPr>
              <a:t>sickness</a:t>
            </a:r>
          </a:p>
        </p:txBody>
      </p:sp>
      <p:pic>
        <p:nvPicPr>
          <p:cNvPr id="3" name="Picture 2">
            <a:extLst>
              <a:ext uri="{FF2B5EF4-FFF2-40B4-BE49-F238E27FC236}">
                <a16:creationId xmlns="" xmlns:a16="http://schemas.microsoft.com/office/drawing/2014/main" id="{765E4975-F1A0-42AA-9549-B9B2937380CF}"/>
              </a:ext>
            </a:extLst>
          </p:cNvPr>
          <p:cNvPicPr>
            <a:picLocks noChangeAspect="1"/>
          </p:cNvPicPr>
          <p:nvPr/>
        </p:nvPicPr>
        <p:blipFill>
          <a:blip r:embed="rId3"/>
          <a:stretch>
            <a:fillRect/>
          </a:stretch>
        </p:blipFill>
        <p:spPr>
          <a:xfrm>
            <a:off x="5291847" y="0"/>
            <a:ext cx="6900153" cy="6900153"/>
          </a:xfrm>
          <a:prstGeom prst="rect">
            <a:avLst/>
          </a:prstGeom>
        </p:spPr>
      </p:pic>
    </p:spTree>
    <p:extLst>
      <p:ext uri="{BB962C8B-B14F-4D97-AF65-F5344CB8AC3E}">
        <p14:creationId xmlns:p14="http://schemas.microsoft.com/office/powerpoint/2010/main" val="29510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4B47963-7D7D-4B95-A901-7F94050C83A9}"/>
              </a:ext>
            </a:extLst>
          </p:cNvPr>
          <p:cNvPicPr>
            <a:picLocks noChangeAspect="1"/>
          </p:cNvPicPr>
          <p:nvPr/>
        </p:nvPicPr>
        <p:blipFill>
          <a:blip r:embed="rId3"/>
          <a:stretch>
            <a:fillRect/>
          </a:stretch>
        </p:blipFill>
        <p:spPr>
          <a:xfrm>
            <a:off x="0" y="0"/>
            <a:ext cx="6285976" cy="6858000"/>
          </a:xfrm>
          <a:prstGeom prst="rect">
            <a:avLst/>
          </a:prstGeom>
        </p:spPr>
      </p:pic>
      <p:sp>
        <p:nvSpPr>
          <p:cNvPr id="7" name="TextBox 6">
            <a:extLst>
              <a:ext uri="{FF2B5EF4-FFF2-40B4-BE49-F238E27FC236}">
                <a16:creationId xmlns="" xmlns:a16="http://schemas.microsoft.com/office/drawing/2014/main" id="{A802F782-678F-431F-B08D-00AA2B63B2BE}"/>
              </a:ext>
            </a:extLst>
          </p:cNvPr>
          <p:cNvSpPr txBox="1"/>
          <p:nvPr/>
        </p:nvSpPr>
        <p:spPr>
          <a:xfrm>
            <a:off x="7373566" y="1459149"/>
            <a:ext cx="2898843" cy="3139321"/>
          </a:xfrm>
          <a:prstGeom prst="rect">
            <a:avLst/>
          </a:prstGeom>
          <a:noFill/>
        </p:spPr>
        <p:txBody>
          <a:bodyPr wrap="square" rtlCol="0">
            <a:spAutoFit/>
          </a:bodyPr>
          <a:lstStyle/>
          <a:p>
            <a:r>
              <a:rPr lang="en-US" sz="6600" dirty="0">
                <a:solidFill>
                  <a:schemeClr val="bg1"/>
                </a:solidFill>
              </a:rPr>
              <a:t>mortar and pestle</a:t>
            </a:r>
          </a:p>
        </p:txBody>
      </p:sp>
    </p:spTree>
    <p:extLst>
      <p:ext uri="{BB962C8B-B14F-4D97-AF65-F5344CB8AC3E}">
        <p14:creationId xmlns:p14="http://schemas.microsoft.com/office/powerpoint/2010/main" val="3539351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ADF0D37-B378-46CA-AC1C-6581975DA60D}"/>
              </a:ext>
            </a:extLst>
          </p:cNvPr>
          <p:cNvSpPr txBox="1"/>
          <p:nvPr/>
        </p:nvSpPr>
        <p:spPr>
          <a:xfrm>
            <a:off x="7451387" y="1478604"/>
            <a:ext cx="3560324" cy="1015663"/>
          </a:xfrm>
          <a:prstGeom prst="rect">
            <a:avLst/>
          </a:prstGeom>
          <a:noFill/>
        </p:spPr>
        <p:txBody>
          <a:bodyPr wrap="square" rtlCol="0">
            <a:spAutoFit/>
          </a:bodyPr>
          <a:lstStyle/>
          <a:p>
            <a:r>
              <a:rPr lang="en-US" sz="6000" dirty="0">
                <a:solidFill>
                  <a:schemeClr val="bg1"/>
                </a:solidFill>
              </a:rPr>
              <a:t>beaker</a:t>
            </a:r>
          </a:p>
        </p:txBody>
      </p:sp>
      <p:pic>
        <p:nvPicPr>
          <p:cNvPr id="6" name="Picture 5">
            <a:extLst>
              <a:ext uri="{FF2B5EF4-FFF2-40B4-BE49-F238E27FC236}">
                <a16:creationId xmlns="" xmlns:a16="http://schemas.microsoft.com/office/drawing/2014/main" id="{551C82F5-7A2F-4CDA-AE34-E13B31D221C9}"/>
              </a:ext>
            </a:extLst>
          </p:cNvPr>
          <p:cNvPicPr>
            <a:picLocks noChangeAspect="1"/>
          </p:cNvPicPr>
          <p:nvPr/>
        </p:nvPicPr>
        <p:blipFill>
          <a:blip r:embed="rId3"/>
          <a:stretch>
            <a:fillRect/>
          </a:stretch>
        </p:blipFill>
        <p:spPr>
          <a:xfrm>
            <a:off x="0" y="-53332"/>
            <a:ext cx="6420255" cy="6964663"/>
          </a:xfrm>
          <a:prstGeom prst="rect">
            <a:avLst/>
          </a:prstGeom>
        </p:spPr>
      </p:pic>
    </p:spTree>
    <p:extLst>
      <p:ext uri="{BB962C8B-B14F-4D97-AF65-F5344CB8AC3E}">
        <p14:creationId xmlns:p14="http://schemas.microsoft.com/office/powerpoint/2010/main" val="901444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717700E-1AD9-4A96-B74B-B0DCB7BCF1FE}"/>
              </a:ext>
            </a:extLst>
          </p:cNvPr>
          <p:cNvSpPr txBox="1"/>
          <p:nvPr/>
        </p:nvSpPr>
        <p:spPr>
          <a:xfrm>
            <a:off x="7081736" y="1478604"/>
            <a:ext cx="4844375" cy="2862322"/>
          </a:xfrm>
          <a:prstGeom prst="rect">
            <a:avLst/>
          </a:prstGeom>
          <a:noFill/>
        </p:spPr>
        <p:txBody>
          <a:bodyPr wrap="square" rtlCol="0">
            <a:spAutoFit/>
          </a:bodyPr>
          <a:lstStyle/>
          <a:p>
            <a:r>
              <a:rPr lang="en-US" sz="6000" dirty="0">
                <a:solidFill>
                  <a:schemeClr val="bg1"/>
                </a:solidFill>
              </a:rPr>
              <a:t>stirring rod</a:t>
            </a:r>
          </a:p>
          <a:p>
            <a:endParaRPr lang="en-US" sz="6000" dirty="0">
              <a:solidFill>
                <a:schemeClr val="bg1"/>
              </a:solidFill>
            </a:endParaRPr>
          </a:p>
          <a:p>
            <a:r>
              <a:rPr lang="en-US" sz="6000" b="1" dirty="0">
                <a:solidFill>
                  <a:schemeClr val="accent4"/>
                </a:solidFill>
              </a:rPr>
              <a:t>Be careful !!!</a:t>
            </a:r>
          </a:p>
        </p:txBody>
      </p:sp>
      <p:pic>
        <p:nvPicPr>
          <p:cNvPr id="4" name="Picture 3">
            <a:extLst>
              <a:ext uri="{FF2B5EF4-FFF2-40B4-BE49-F238E27FC236}">
                <a16:creationId xmlns="" xmlns:a16="http://schemas.microsoft.com/office/drawing/2014/main" id="{81993644-7FB6-4A8E-93F6-8C386F5F1A35}"/>
              </a:ext>
            </a:extLst>
          </p:cNvPr>
          <p:cNvPicPr>
            <a:picLocks noChangeAspect="1"/>
          </p:cNvPicPr>
          <p:nvPr/>
        </p:nvPicPr>
        <p:blipFill>
          <a:blip r:embed="rId3"/>
          <a:stretch>
            <a:fillRect/>
          </a:stretch>
        </p:blipFill>
        <p:spPr>
          <a:xfrm>
            <a:off x="-27562" y="0"/>
            <a:ext cx="6858000" cy="6858000"/>
          </a:xfrm>
          <a:prstGeom prst="rect">
            <a:avLst/>
          </a:prstGeom>
        </p:spPr>
      </p:pic>
    </p:spTree>
    <p:extLst>
      <p:ext uri="{BB962C8B-B14F-4D97-AF65-F5344CB8AC3E}">
        <p14:creationId xmlns:p14="http://schemas.microsoft.com/office/powerpoint/2010/main" val="4120839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8BEFA6-9AF1-462C-8917-63ED924096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DCB7AA27-F5A5-48E7-AFD9-40F6A0E2F13A}"/>
              </a:ext>
            </a:extLst>
          </p:cNvPr>
          <p:cNvPicPr>
            <a:picLocks noGrp="1" noChangeAspect="1"/>
          </p:cNvPicPr>
          <p:nvPr>
            <p:ph idx="1"/>
          </p:nvPr>
        </p:nvPicPr>
        <p:blipFill>
          <a:blip r:embed="rId3"/>
          <a:stretch>
            <a:fillRect/>
          </a:stretch>
        </p:blipFill>
        <p:spPr>
          <a:xfrm>
            <a:off x="0" y="25842"/>
            <a:ext cx="6731540" cy="6821294"/>
          </a:xfrm>
          <a:prstGeom prst="rect">
            <a:avLst/>
          </a:prstGeom>
        </p:spPr>
      </p:pic>
      <p:sp>
        <p:nvSpPr>
          <p:cNvPr id="6" name="TextBox 5">
            <a:extLst>
              <a:ext uri="{FF2B5EF4-FFF2-40B4-BE49-F238E27FC236}">
                <a16:creationId xmlns="" xmlns:a16="http://schemas.microsoft.com/office/drawing/2014/main" id="{7EFB1537-149C-4B08-BD07-202D06A09856}"/>
              </a:ext>
            </a:extLst>
          </p:cNvPr>
          <p:cNvSpPr txBox="1"/>
          <p:nvPr/>
        </p:nvSpPr>
        <p:spPr>
          <a:xfrm>
            <a:off x="7081736" y="1478604"/>
            <a:ext cx="4844375" cy="2862322"/>
          </a:xfrm>
          <a:prstGeom prst="rect">
            <a:avLst/>
          </a:prstGeom>
          <a:noFill/>
        </p:spPr>
        <p:txBody>
          <a:bodyPr wrap="square" rtlCol="0">
            <a:spAutoFit/>
          </a:bodyPr>
          <a:lstStyle/>
          <a:p>
            <a:r>
              <a:rPr lang="en-US" sz="6000" dirty="0">
                <a:solidFill>
                  <a:schemeClr val="bg1"/>
                </a:solidFill>
              </a:rPr>
              <a:t>electric kettle</a:t>
            </a:r>
          </a:p>
          <a:p>
            <a:endParaRPr lang="en-US" sz="6000" dirty="0">
              <a:solidFill>
                <a:schemeClr val="bg1"/>
              </a:solidFill>
            </a:endParaRPr>
          </a:p>
          <a:p>
            <a:r>
              <a:rPr lang="en-US" sz="6000" b="1" dirty="0">
                <a:solidFill>
                  <a:schemeClr val="accent4"/>
                </a:solidFill>
              </a:rPr>
              <a:t>Be careful !!!</a:t>
            </a:r>
          </a:p>
        </p:txBody>
      </p:sp>
    </p:spTree>
    <p:extLst>
      <p:ext uri="{BB962C8B-B14F-4D97-AF65-F5344CB8AC3E}">
        <p14:creationId xmlns:p14="http://schemas.microsoft.com/office/powerpoint/2010/main" val="853264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75A67-1629-4A26-BDB7-16EA713BE3D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6199B34-440A-4C64-AD4B-1A88108CBF6A}"/>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A9043460-A59F-41BF-8E17-739C5B80910B}"/>
              </a:ext>
            </a:extLst>
          </p:cNvPr>
          <p:cNvPicPr>
            <a:picLocks noChangeAspect="1"/>
          </p:cNvPicPr>
          <p:nvPr/>
        </p:nvPicPr>
        <p:blipFill>
          <a:blip r:embed="rId3"/>
          <a:stretch>
            <a:fillRect/>
          </a:stretch>
        </p:blipFill>
        <p:spPr>
          <a:xfrm>
            <a:off x="239150" y="376667"/>
            <a:ext cx="6996739" cy="5800296"/>
          </a:xfrm>
          <a:prstGeom prst="rect">
            <a:avLst/>
          </a:prstGeom>
        </p:spPr>
      </p:pic>
      <p:sp>
        <p:nvSpPr>
          <p:cNvPr id="5" name="TextBox 4">
            <a:extLst>
              <a:ext uri="{FF2B5EF4-FFF2-40B4-BE49-F238E27FC236}">
                <a16:creationId xmlns="" xmlns:a16="http://schemas.microsoft.com/office/drawing/2014/main" id="{E7A4B756-2498-4D4D-AE42-FCAE98F35871}"/>
              </a:ext>
            </a:extLst>
          </p:cNvPr>
          <p:cNvSpPr txBox="1"/>
          <p:nvPr/>
        </p:nvSpPr>
        <p:spPr>
          <a:xfrm>
            <a:off x="7561737" y="808074"/>
            <a:ext cx="3466214" cy="4154984"/>
          </a:xfrm>
          <a:prstGeom prst="rect">
            <a:avLst/>
          </a:prstGeom>
          <a:noFill/>
        </p:spPr>
        <p:txBody>
          <a:bodyPr wrap="square" rtlCol="0">
            <a:spAutoFit/>
          </a:bodyPr>
          <a:lstStyle/>
          <a:p>
            <a:r>
              <a:rPr lang="en-US" sz="6600" dirty="0">
                <a:solidFill>
                  <a:schemeClr val="accent4"/>
                </a:solidFill>
              </a:rPr>
              <a:t>Don’t swallow </a:t>
            </a:r>
            <a:r>
              <a:rPr lang="en-US" sz="6600">
                <a:solidFill>
                  <a:schemeClr val="accent4"/>
                </a:solidFill>
              </a:rPr>
              <a:t>anything metal !!!!</a:t>
            </a:r>
            <a:endParaRPr lang="en-US" sz="6600" dirty="0">
              <a:solidFill>
                <a:schemeClr val="accent4"/>
              </a:solidFill>
            </a:endParaRPr>
          </a:p>
        </p:txBody>
      </p:sp>
    </p:spTree>
    <p:extLst>
      <p:ext uri="{BB962C8B-B14F-4D97-AF65-F5344CB8AC3E}">
        <p14:creationId xmlns:p14="http://schemas.microsoft.com/office/powerpoint/2010/main" val="2604880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50CC16-59FE-4E6F-BD02-6DBE15FC5CD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84B2982-153C-4BC6-B08A-85C6579E4C3E}"/>
              </a:ext>
            </a:extLst>
          </p:cNvPr>
          <p:cNvSpPr>
            <a:spLocks noGrp="1"/>
          </p:cNvSpPr>
          <p:nvPr>
            <p:ph idx="1"/>
          </p:nvPr>
        </p:nvSpPr>
        <p:spPr/>
        <p:txBody>
          <a:bodyPr/>
          <a:lstStyle/>
          <a:p>
            <a:endParaRPr lang="en-US" dirty="0"/>
          </a:p>
        </p:txBody>
      </p:sp>
      <p:sp>
        <p:nvSpPr>
          <p:cNvPr id="4" name="Title 1">
            <a:extLst>
              <a:ext uri="{FF2B5EF4-FFF2-40B4-BE49-F238E27FC236}">
                <a16:creationId xmlns="" xmlns:a16="http://schemas.microsoft.com/office/drawing/2014/main" id="{AACC1538-38F1-4416-B1B7-28B6A3C45779}"/>
              </a:ext>
            </a:extLst>
          </p:cNvPr>
          <p:cNvSpPr txBox="1">
            <a:spLocks/>
          </p:cNvSpPr>
          <p:nvPr/>
        </p:nvSpPr>
        <p:spPr>
          <a:xfrm>
            <a:off x="6096000" y="187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rPr>
              <a:t>magnetic wand</a:t>
            </a:r>
          </a:p>
        </p:txBody>
      </p:sp>
      <p:pic>
        <p:nvPicPr>
          <p:cNvPr id="5" name="Picture 4">
            <a:extLst>
              <a:ext uri="{FF2B5EF4-FFF2-40B4-BE49-F238E27FC236}">
                <a16:creationId xmlns="" xmlns:a16="http://schemas.microsoft.com/office/drawing/2014/main" id="{6D5D69A4-336F-407A-A205-72D694D5246B}"/>
              </a:ext>
            </a:extLst>
          </p:cNvPr>
          <p:cNvPicPr>
            <a:picLocks noChangeAspect="1"/>
          </p:cNvPicPr>
          <p:nvPr/>
        </p:nvPicPr>
        <p:blipFill>
          <a:blip r:embed="rId3"/>
          <a:stretch>
            <a:fillRect/>
          </a:stretch>
        </p:blipFill>
        <p:spPr>
          <a:xfrm>
            <a:off x="296301" y="1051559"/>
            <a:ext cx="5598062" cy="5441316"/>
          </a:xfrm>
          <a:prstGeom prst="rect">
            <a:avLst/>
          </a:prstGeom>
        </p:spPr>
      </p:pic>
    </p:spTree>
    <p:extLst>
      <p:ext uri="{BB962C8B-B14F-4D97-AF65-F5344CB8AC3E}">
        <p14:creationId xmlns:p14="http://schemas.microsoft.com/office/powerpoint/2010/main" val="32901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447BA-EBA0-4349-A4D6-40E6C0ADF4D4}"/>
              </a:ext>
            </a:extLst>
          </p:cNvPr>
          <p:cNvSpPr>
            <a:spLocks noGrp="1"/>
          </p:cNvSpPr>
          <p:nvPr>
            <p:ph type="title"/>
          </p:nvPr>
        </p:nvSpPr>
        <p:spPr>
          <a:xfrm>
            <a:off x="6096000" y="18779"/>
            <a:ext cx="10515600" cy="1325563"/>
          </a:xfrm>
        </p:spPr>
        <p:txBody>
          <a:bodyPr>
            <a:normAutofit/>
          </a:bodyPr>
          <a:lstStyle/>
          <a:p>
            <a:r>
              <a:rPr lang="en-US" sz="6000" b="1" dirty="0">
                <a:solidFill>
                  <a:schemeClr val="bg1"/>
                </a:solidFill>
              </a:rPr>
              <a:t>magnets on a stick</a:t>
            </a:r>
          </a:p>
        </p:txBody>
      </p:sp>
      <p:sp>
        <p:nvSpPr>
          <p:cNvPr id="3" name="Content Placeholder 2">
            <a:extLst>
              <a:ext uri="{FF2B5EF4-FFF2-40B4-BE49-F238E27FC236}">
                <a16:creationId xmlns="" xmlns:a16="http://schemas.microsoft.com/office/drawing/2014/main" id="{CCD4A754-EA5F-43CA-B2FB-725A2A18CF10}"/>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F6633023-C4BF-4256-8D58-A144A64EABAC}"/>
              </a:ext>
            </a:extLst>
          </p:cNvPr>
          <p:cNvPicPr>
            <a:picLocks noChangeAspect="1"/>
          </p:cNvPicPr>
          <p:nvPr/>
        </p:nvPicPr>
        <p:blipFill rotWithShape="1">
          <a:blip r:embed="rId3"/>
          <a:srcRect l="5894" t="10147" r="6903" b="11884"/>
          <a:stretch/>
        </p:blipFill>
        <p:spPr>
          <a:xfrm>
            <a:off x="0" y="1344342"/>
            <a:ext cx="7291906" cy="5525311"/>
          </a:xfrm>
          <a:prstGeom prst="rect">
            <a:avLst/>
          </a:prstGeom>
        </p:spPr>
      </p:pic>
    </p:spTree>
    <p:extLst>
      <p:ext uri="{BB962C8B-B14F-4D97-AF65-F5344CB8AC3E}">
        <p14:creationId xmlns:p14="http://schemas.microsoft.com/office/powerpoint/2010/main" val="167009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8994F4F-6508-4261-AF79-B71695A5A8A1}"/>
              </a:ext>
            </a:extLst>
          </p:cNvPr>
          <p:cNvSpPr>
            <a:spLocks noGrp="1"/>
          </p:cNvSpPr>
          <p:nvPr>
            <p:ph idx="1"/>
          </p:nvPr>
        </p:nvSpPr>
        <p:spPr>
          <a:xfrm>
            <a:off x="1" y="171923"/>
            <a:ext cx="12133634" cy="4378812"/>
          </a:xfrm>
        </p:spPr>
        <p:txBody>
          <a:bodyPr>
            <a:noAutofit/>
          </a:bodyPr>
          <a:lstStyle/>
          <a:p>
            <a:pPr marL="514350" indent="-514350">
              <a:lnSpc>
                <a:spcPct val="100000"/>
              </a:lnSpc>
              <a:spcAft>
                <a:spcPts val="600"/>
              </a:spcAft>
              <a:buAutoNum type="arabicPeriod"/>
            </a:pPr>
            <a:r>
              <a:rPr lang="en-US" sz="4000" dirty="0">
                <a:solidFill>
                  <a:schemeClr val="bg1"/>
                </a:solidFill>
              </a:rPr>
              <a:t>Crush the cereal using the mortar and pestle.  </a:t>
            </a:r>
          </a:p>
          <a:p>
            <a:pPr marL="514350" indent="-514350">
              <a:lnSpc>
                <a:spcPct val="100000"/>
              </a:lnSpc>
              <a:spcAft>
                <a:spcPts val="600"/>
              </a:spcAft>
              <a:buAutoNum type="arabicPeriod"/>
            </a:pPr>
            <a:r>
              <a:rPr lang="en-US" sz="4000" dirty="0">
                <a:solidFill>
                  <a:schemeClr val="bg1"/>
                </a:solidFill>
              </a:rPr>
              <a:t>Put the crushed cereal into plastic bag, which is in the beaker.  </a:t>
            </a:r>
          </a:p>
          <a:p>
            <a:pPr marL="514350" indent="-514350">
              <a:lnSpc>
                <a:spcPct val="100000"/>
              </a:lnSpc>
              <a:spcAft>
                <a:spcPts val="600"/>
              </a:spcAft>
              <a:buAutoNum type="arabicPeriod"/>
            </a:pPr>
            <a:r>
              <a:rPr lang="en-US" sz="4000" dirty="0">
                <a:solidFill>
                  <a:schemeClr val="bg1"/>
                </a:solidFill>
              </a:rPr>
              <a:t>Ask the teacher to add hot water to the 300 mL mark.  Stir with the stirring rod.  This will create a </a:t>
            </a:r>
            <a:r>
              <a:rPr lang="en-US" sz="4000" b="1" i="1" dirty="0">
                <a:solidFill>
                  <a:schemeClr val="accent4"/>
                </a:solidFill>
              </a:rPr>
              <a:t>slurry</a:t>
            </a:r>
            <a:r>
              <a:rPr lang="en-US" sz="4000" i="1" dirty="0">
                <a:solidFill>
                  <a:schemeClr val="bg1"/>
                </a:solidFill>
              </a:rPr>
              <a:t>.</a:t>
            </a:r>
          </a:p>
          <a:p>
            <a:pPr marL="514350" indent="-514350">
              <a:lnSpc>
                <a:spcPct val="100000"/>
              </a:lnSpc>
              <a:spcAft>
                <a:spcPts val="600"/>
              </a:spcAft>
              <a:buAutoNum type="arabicPeriod"/>
            </a:pPr>
            <a:r>
              <a:rPr lang="en-US" sz="4000" dirty="0">
                <a:solidFill>
                  <a:schemeClr val="bg1"/>
                </a:solidFill>
              </a:rPr>
              <a:t>Seal the bag with very little air.  Lay it flat on the table.  </a:t>
            </a:r>
          </a:p>
          <a:p>
            <a:pPr marL="514350" indent="-514350">
              <a:lnSpc>
                <a:spcPct val="100000"/>
              </a:lnSpc>
              <a:spcAft>
                <a:spcPts val="600"/>
              </a:spcAft>
              <a:buAutoNum type="arabicPeriod"/>
            </a:pPr>
            <a:r>
              <a:rPr lang="en-US" sz="4000" dirty="0">
                <a:solidFill>
                  <a:schemeClr val="bg1"/>
                </a:solidFill>
              </a:rPr>
              <a:t>Slowly move the magnet over the bag.  Always move towards the same corner of the bag.  </a:t>
            </a:r>
          </a:p>
          <a:p>
            <a:pPr marL="0" indent="0">
              <a:buNone/>
            </a:pPr>
            <a:endParaRPr lang="en-US" sz="4000" dirty="0">
              <a:solidFill>
                <a:schemeClr val="bg1"/>
              </a:solidFill>
            </a:endParaRPr>
          </a:p>
        </p:txBody>
      </p:sp>
    </p:spTree>
    <p:extLst>
      <p:ext uri="{BB962C8B-B14F-4D97-AF65-F5344CB8AC3E}">
        <p14:creationId xmlns:p14="http://schemas.microsoft.com/office/powerpoint/2010/main" val="37189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674187-60C4-449A-A22E-6B8E57CB5E3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93190D2-6E0E-4A3D-8002-B5A64A793F1D}"/>
              </a:ext>
            </a:extLst>
          </p:cNvPr>
          <p:cNvSpPr>
            <a:spLocks noGrp="1"/>
          </p:cNvSpPr>
          <p:nvPr>
            <p:ph idx="1"/>
          </p:nvPr>
        </p:nvSpPr>
        <p:spPr/>
        <p:txBody>
          <a:bodyPr/>
          <a:lstStyle/>
          <a:p>
            <a:endParaRPr lang="en-US"/>
          </a:p>
        </p:txBody>
      </p:sp>
      <p:pic>
        <p:nvPicPr>
          <p:cNvPr id="1026" name="Picture 2" descr="https://upload.wikimedia.org/wikipedia/commons/thumb/f/fd/201_Elements_of_the_Human_Body-01.jpg/1280px-201_Elements_of_the_Human_Body-01.jpg">
            <a:extLst>
              <a:ext uri="{FF2B5EF4-FFF2-40B4-BE49-F238E27FC236}">
                <a16:creationId xmlns="" xmlns:a16="http://schemas.microsoft.com/office/drawing/2014/main" id="{09268FF3-3B98-4D1F-AF50-FFDC6AF5C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923"/>
          <a:stretch/>
        </p:blipFill>
        <p:spPr bwMode="auto">
          <a:xfrm>
            <a:off x="168813" y="0"/>
            <a:ext cx="42765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0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3175" t="16216" r="23176" b="10752"/>
          <a:stretch/>
        </p:blipFill>
        <p:spPr>
          <a:xfrm>
            <a:off x="1309817" y="-125029"/>
            <a:ext cx="9119285" cy="6983029"/>
          </a:xfrm>
          <a:prstGeom prst="rect">
            <a:avLst/>
          </a:prstGeom>
        </p:spPr>
      </p:pic>
    </p:spTree>
    <p:extLst>
      <p:ext uri="{BB962C8B-B14F-4D97-AF65-F5344CB8AC3E}">
        <p14:creationId xmlns:p14="http://schemas.microsoft.com/office/powerpoint/2010/main" val="365622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CE2B67-6F31-425A-A914-4222A89B7FEB}"/>
              </a:ext>
            </a:extLst>
          </p:cNvPr>
          <p:cNvSpPr>
            <a:spLocks noGrp="1"/>
          </p:cNvSpPr>
          <p:nvPr>
            <p:ph type="title"/>
          </p:nvPr>
        </p:nvSpPr>
        <p:spPr/>
        <p:txBody>
          <a:bodyPr>
            <a:normAutofit/>
          </a:bodyPr>
          <a:lstStyle/>
          <a:p>
            <a:pPr algn="ctr"/>
            <a:r>
              <a:rPr lang="en-US" sz="5400" b="1" dirty="0">
                <a:solidFill>
                  <a:schemeClr val="accent4"/>
                </a:solidFill>
              </a:rPr>
              <a:t>Which elements are metals?</a:t>
            </a:r>
          </a:p>
        </p:txBody>
      </p:sp>
      <p:graphicFrame>
        <p:nvGraphicFramePr>
          <p:cNvPr id="4" name="Table 3">
            <a:extLst>
              <a:ext uri="{FF2B5EF4-FFF2-40B4-BE49-F238E27FC236}">
                <a16:creationId xmlns="" xmlns:a16="http://schemas.microsoft.com/office/drawing/2014/main" id="{9B658EFA-3F4F-4DAB-A588-2110AA0590C9}"/>
              </a:ext>
            </a:extLst>
          </p:cNvPr>
          <p:cNvGraphicFramePr>
            <a:graphicFrameLocks noGrp="1"/>
          </p:cNvGraphicFramePr>
          <p:nvPr>
            <p:extLst>
              <p:ext uri="{D42A27DB-BD31-4B8C-83A1-F6EECF244321}">
                <p14:modId xmlns:p14="http://schemas.microsoft.com/office/powerpoint/2010/main" val="3898789340"/>
              </p:ext>
            </p:extLst>
          </p:nvPr>
        </p:nvGraphicFramePr>
        <p:xfrm>
          <a:off x="214009" y="1828619"/>
          <a:ext cx="11809380" cy="3291840"/>
        </p:xfrm>
        <a:graphic>
          <a:graphicData uri="http://schemas.openxmlformats.org/drawingml/2006/table">
            <a:tbl>
              <a:tblPr firstRow="1" bandRow="1">
                <a:tableStyleId>{5C22544A-7EE6-4342-B048-85BDC9FD1C3A}</a:tableStyleId>
              </a:tblPr>
              <a:tblGrid>
                <a:gridCol w="2952345">
                  <a:extLst>
                    <a:ext uri="{9D8B030D-6E8A-4147-A177-3AD203B41FA5}">
                      <a16:colId xmlns="" xmlns:a16="http://schemas.microsoft.com/office/drawing/2014/main" val="1339001752"/>
                    </a:ext>
                  </a:extLst>
                </a:gridCol>
                <a:gridCol w="2952345">
                  <a:extLst>
                    <a:ext uri="{9D8B030D-6E8A-4147-A177-3AD203B41FA5}">
                      <a16:colId xmlns="" xmlns:a16="http://schemas.microsoft.com/office/drawing/2014/main" val="3821838969"/>
                    </a:ext>
                  </a:extLst>
                </a:gridCol>
                <a:gridCol w="2952345">
                  <a:extLst>
                    <a:ext uri="{9D8B030D-6E8A-4147-A177-3AD203B41FA5}">
                      <a16:colId xmlns="" xmlns:a16="http://schemas.microsoft.com/office/drawing/2014/main" val="1673250846"/>
                    </a:ext>
                  </a:extLst>
                </a:gridCol>
                <a:gridCol w="2952345">
                  <a:extLst>
                    <a:ext uri="{9D8B030D-6E8A-4147-A177-3AD203B41FA5}">
                      <a16:colId xmlns="" xmlns:a16="http://schemas.microsoft.com/office/drawing/2014/main" val="3241176786"/>
                    </a:ext>
                  </a:extLst>
                </a:gridCol>
              </a:tblGrid>
              <a:tr h="1096043">
                <a:tc>
                  <a:txBody>
                    <a:bodyPr/>
                    <a:lstStyle/>
                    <a:p>
                      <a:pPr algn="ctr">
                        <a:lnSpc>
                          <a:spcPct val="150000"/>
                        </a:lnSpc>
                        <a:spcAft>
                          <a:spcPts val="1200"/>
                        </a:spcAft>
                      </a:pPr>
                      <a:r>
                        <a:rPr lang="en-US" sz="4400" b="1" dirty="0"/>
                        <a:t>Oxygen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1200"/>
                        </a:spcAft>
                      </a:pPr>
                      <a:r>
                        <a:rPr lang="en-US" sz="4400" b="1" dirty="0"/>
                        <a:t>Nitrogen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1200"/>
                        </a:spcAft>
                      </a:pPr>
                      <a:r>
                        <a:rPr lang="en-US" sz="4400" b="1" dirty="0"/>
                        <a:t>Iron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spcAft>
                          <a:spcPts val="1200"/>
                        </a:spcAft>
                      </a:pPr>
                      <a:r>
                        <a:rPr lang="en-US" sz="4400" b="1" dirty="0"/>
                        <a:t>Chlorine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796149075"/>
                  </a:ext>
                </a:extLst>
              </a:tr>
              <a:tr h="1096043">
                <a:tc>
                  <a:txBody>
                    <a:bodyPr/>
                    <a:lstStyle/>
                    <a:p>
                      <a:pPr algn="ctr">
                        <a:lnSpc>
                          <a:spcPct val="150000"/>
                        </a:lnSpc>
                        <a:spcAft>
                          <a:spcPts val="1200"/>
                        </a:spcAft>
                      </a:pPr>
                      <a:r>
                        <a:rPr lang="en-US" sz="4400" b="1" dirty="0">
                          <a:solidFill>
                            <a:schemeClr val="bg1"/>
                          </a:solidFill>
                        </a:rPr>
                        <a:t>Carbon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1200"/>
                        </a:spcAft>
                      </a:pPr>
                      <a:r>
                        <a:rPr lang="en-US" sz="4400" b="1" dirty="0">
                          <a:solidFill>
                            <a:schemeClr val="bg1"/>
                          </a:solidFill>
                        </a:rPr>
                        <a:t>Calcium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1200"/>
                        </a:spcAft>
                      </a:pPr>
                      <a:r>
                        <a:rPr lang="en-US" sz="4400" b="1" dirty="0">
                          <a:solidFill>
                            <a:schemeClr val="bg1"/>
                          </a:solidFill>
                        </a:rPr>
                        <a:t>Sodium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1200"/>
                        </a:spcAft>
                      </a:pPr>
                      <a:r>
                        <a:rPr lang="en-US" sz="4400" b="1" dirty="0">
                          <a:solidFill>
                            <a:schemeClr val="bg1"/>
                          </a:solidFill>
                        </a:rPr>
                        <a:t>Copper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10014126"/>
                  </a:ext>
                </a:extLst>
              </a:tr>
              <a:tr h="1096043">
                <a:tc>
                  <a:txBody>
                    <a:bodyPr/>
                    <a:lstStyle/>
                    <a:p>
                      <a:pPr algn="ctr">
                        <a:lnSpc>
                          <a:spcPct val="150000"/>
                        </a:lnSpc>
                      </a:pPr>
                      <a:r>
                        <a:rPr lang="en-US" sz="4400" b="1" dirty="0">
                          <a:solidFill>
                            <a:schemeClr val="bg1"/>
                          </a:solidFill>
                        </a:rPr>
                        <a:t>Hydrogen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4400" b="1" dirty="0">
                          <a:solidFill>
                            <a:schemeClr val="bg1"/>
                          </a:solidFill>
                        </a:rPr>
                        <a:t>Magnesium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4400" b="1" dirty="0">
                          <a:solidFill>
                            <a:schemeClr val="bg1"/>
                          </a:solidFill>
                        </a:rPr>
                        <a:t>Potassium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4400" b="1" dirty="0">
                          <a:solidFill>
                            <a:schemeClr val="bg1"/>
                          </a:solidFill>
                        </a:rPr>
                        <a:t>Zinc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97010709"/>
                  </a:ext>
                </a:extLst>
              </a:tr>
            </a:tbl>
          </a:graphicData>
        </a:graphic>
      </p:graphicFrame>
      <p:sp>
        <p:nvSpPr>
          <p:cNvPr id="3" name="Oval 2">
            <a:extLst>
              <a:ext uri="{FF2B5EF4-FFF2-40B4-BE49-F238E27FC236}">
                <a16:creationId xmlns="" xmlns:a16="http://schemas.microsoft.com/office/drawing/2014/main" id="{8FB43BBB-D63D-4F30-B1F6-46EEC621B6C9}"/>
              </a:ext>
            </a:extLst>
          </p:cNvPr>
          <p:cNvSpPr/>
          <p:nvPr/>
        </p:nvSpPr>
        <p:spPr>
          <a:xfrm>
            <a:off x="3446585" y="3151163"/>
            <a:ext cx="2236763" cy="773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0C4DF1A9-F9E5-411D-9335-6A0C859F5F7C}"/>
              </a:ext>
            </a:extLst>
          </p:cNvPr>
          <p:cNvSpPr/>
          <p:nvPr/>
        </p:nvSpPr>
        <p:spPr>
          <a:xfrm>
            <a:off x="3050345" y="4229686"/>
            <a:ext cx="3073791" cy="8870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9542F291-6C42-4727-B643-913127201832}"/>
              </a:ext>
            </a:extLst>
          </p:cNvPr>
          <p:cNvSpPr/>
          <p:nvPr/>
        </p:nvSpPr>
        <p:spPr>
          <a:xfrm>
            <a:off x="6398456" y="2023403"/>
            <a:ext cx="2236763" cy="773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968462DB-5730-4259-87D3-A24DA7CFF3F4}"/>
              </a:ext>
            </a:extLst>
          </p:cNvPr>
          <p:cNvSpPr/>
          <p:nvPr/>
        </p:nvSpPr>
        <p:spPr>
          <a:xfrm>
            <a:off x="6257779" y="4244151"/>
            <a:ext cx="2705585" cy="8870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91E9E9F2-F793-4254-8372-738857A2333B}"/>
              </a:ext>
            </a:extLst>
          </p:cNvPr>
          <p:cNvSpPr/>
          <p:nvPr/>
        </p:nvSpPr>
        <p:spPr>
          <a:xfrm>
            <a:off x="6356254" y="3183213"/>
            <a:ext cx="2278965" cy="773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364CBEE0-87E4-41FC-A1F1-0028B953196B}"/>
              </a:ext>
            </a:extLst>
          </p:cNvPr>
          <p:cNvSpPr/>
          <p:nvPr/>
        </p:nvSpPr>
        <p:spPr>
          <a:xfrm>
            <a:off x="9407874" y="3170229"/>
            <a:ext cx="2236763" cy="773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70B66EE2-B27C-402C-A13E-7E5FC35E96B3}"/>
              </a:ext>
            </a:extLst>
          </p:cNvPr>
          <p:cNvSpPr/>
          <p:nvPr/>
        </p:nvSpPr>
        <p:spPr>
          <a:xfrm>
            <a:off x="9495690" y="4262534"/>
            <a:ext cx="1995373" cy="773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7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r>
              <a:rPr lang="en-US" b="1" dirty="0">
                <a:solidFill>
                  <a:schemeClr val="bg1"/>
                </a:solidFill>
              </a:rPr>
              <a:t>Most metals are _______________, conduct ____________ and electricity</a:t>
            </a:r>
            <a:endParaRPr lang="en-US" dirty="0">
              <a:solidFill>
                <a:schemeClr val="bg1"/>
              </a:solidFill>
            </a:endParaRPr>
          </a:p>
          <a:p>
            <a:pPr fontAlgn="t"/>
            <a:r>
              <a:rPr lang="en-US" b="1" dirty="0">
                <a:solidFill>
                  <a:schemeClr val="bg1"/>
                </a:solidFill>
              </a:rPr>
              <a:t>Some metals explode when they touch ____________</a:t>
            </a:r>
            <a:endParaRPr lang="en-US" dirty="0">
              <a:solidFill>
                <a:schemeClr val="bg1"/>
              </a:solidFill>
            </a:endParaRPr>
          </a:p>
          <a:p>
            <a:pPr fontAlgn="t"/>
            <a:r>
              <a:rPr lang="en-US" b="1" dirty="0">
                <a:solidFill>
                  <a:schemeClr val="bg1"/>
                </a:solidFill>
              </a:rPr>
              <a:t>Some metals are </a:t>
            </a:r>
            <a:r>
              <a:rPr lang="en-US" b="1" u="sng" dirty="0">
                <a:solidFill>
                  <a:schemeClr val="bg1"/>
                </a:solidFill>
              </a:rPr>
              <a:t>magnetic</a:t>
            </a:r>
            <a:endParaRPr lang="en-US" dirty="0">
              <a:solidFill>
                <a:schemeClr val="bg1"/>
              </a:solidFill>
            </a:endParaRPr>
          </a:p>
          <a:p>
            <a:pPr marL="0" indent="0" fontAlgn="ctr">
              <a:buNone/>
            </a:pPr>
            <a:endParaRPr lang="en-US" dirty="0">
              <a:solidFill>
                <a:schemeClr val="bg1"/>
              </a:solidFill>
            </a:endParaRPr>
          </a:p>
          <a:p>
            <a:endParaRPr lang="en-US" dirty="0">
              <a:solidFill>
                <a:schemeClr val="bg1"/>
              </a:solidFill>
            </a:endParaRPr>
          </a:p>
        </p:txBody>
      </p:sp>
      <p:sp>
        <p:nvSpPr>
          <p:cNvPr id="4" name="Title 3"/>
          <p:cNvSpPr txBox="1">
            <a:spLocks noGrp="1"/>
          </p:cNvSpPr>
          <p:nvPr>
            <p:ph type="title"/>
          </p:nvPr>
        </p:nvSpPr>
        <p:spPr>
          <a:xfrm>
            <a:off x="838200" y="694848"/>
            <a:ext cx="10515600" cy="646331"/>
          </a:xfrm>
          <a:prstGeom prst="rect">
            <a:avLst/>
          </a:prstGeom>
          <a:noFill/>
        </p:spPr>
        <p:txBody>
          <a:bodyPr wrap="square" rtlCol="0">
            <a:spAutoFit/>
          </a:bodyPr>
          <a:lstStyle/>
          <a:p>
            <a:r>
              <a:rPr lang="en-US" sz="4000" b="1" dirty="0" smtClean="0">
                <a:solidFill>
                  <a:srgbClr val="FFC000"/>
                </a:solidFill>
              </a:rPr>
              <a:t>Description of metals.</a:t>
            </a:r>
            <a:endParaRPr lang="en-US" sz="4000" b="1" dirty="0">
              <a:solidFill>
                <a:srgbClr val="FFC000"/>
              </a:solidFill>
            </a:endParaRPr>
          </a:p>
        </p:txBody>
      </p:sp>
      <p:sp>
        <p:nvSpPr>
          <p:cNvPr id="5" name="TextBox 4"/>
          <p:cNvSpPr txBox="1"/>
          <p:nvPr/>
        </p:nvSpPr>
        <p:spPr>
          <a:xfrm>
            <a:off x="4013658" y="1797407"/>
            <a:ext cx="1807029" cy="461665"/>
          </a:xfrm>
          <a:prstGeom prst="rect">
            <a:avLst/>
          </a:prstGeom>
          <a:noFill/>
        </p:spPr>
        <p:txBody>
          <a:bodyPr wrap="square" rtlCol="0">
            <a:spAutoFit/>
          </a:bodyPr>
          <a:lstStyle/>
          <a:p>
            <a:r>
              <a:rPr lang="en-US" sz="2400" b="1" dirty="0" smtClean="0">
                <a:solidFill>
                  <a:srgbClr val="FFC000"/>
                </a:solidFill>
              </a:rPr>
              <a:t>shiny</a:t>
            </a:r>
            <a:endParaRPr lang="en-US" sz="2400" b="1" dirty="0">
              <a:solidFill>
                <a:srgbClr val="FFC000"/>
              </a:solidFill>
            </a:endParaRPr>
          </a:p>
        </p:txBody>
      </p:sp>
      <p:sp>
        <p:nvSpPr>
          <p:cNvPr id="6" name="TextBox 5"/>
          <p:cNvSpPr txBox="1"/>
          <p:nvPr/>
        </p:nvSpPr>
        <p:spPr>
          <a:xfrm>
            <a:off x="8582715" y="1827529"/>
            <a:ext cx="1807029" cy="461665"/>
          </a:xfrm>
          <a:prstGeom prst="rect">
            <a:avLst/>
          </a:prstGeom>
          <a:noFill/>
        </p:spPr>
        <p:txBody>
          <a:bodyPr wrap="square" rtlCol="0">
            <a:spAutoFit/>
          </a:bodyPr>
          <a:lstStyle/>
          <a:p>
            <a:r>
              <a:rPr lang="en-US" sz="2400" b="1" dirty="0" smtClean="0">
                <a:solidFill>
                  <a:srgbClr val="FFC000"/>
                </a:solidFill>
              </a:rPr>
              <a:t>heat</a:t>
            </a:r>
            <a:endParaRPr lang="en-US" sz="2400" b="1" dirty="0">
              <a:solidFill>
                <a:srgbClr val="FFC000"/>
              </a:solidFill>
            </a:endParaRPr>
          </a:p>
        </p:txBody>
      </p:sp>
      <p:sp>
        <p:nvSpPr>
          <p:cNvPr id="7" name="TextBox 6"/>
          <p:cNvSpPr txBox="1"/>
          <p:nvPr/>
        </p:nvSpPr>
        <p:spPr>
          <a:xfrm>
            <a:off x="7425478" y="2705751"/>
            <a:ext cx="1807029" cy="461665"/>
          </a:xfrm>
          <a:prstGeom prst="rect">
            <a:avLst/>
          </a:prstGeom>
          <a:noFill/>
        </p:spPr>
        <p:txBody>
          <a:bodyPr wrap="square" rtlCol="0">
            <a:spAutoFit/>
          </a:bodyPr>
          <a:lstStyle/>
          <a:p>
            <a:r>
              <a:rPr lang="en-US" sz="2400" b="1" dirty="0" smtClean="0">
                <a:solidFill>
                  <a:srgbClr val="FFC000"/>
                </a:solidFill>
              </a:rPr>
              <a:t>water</a:t>
            </a:r>
            <a:endParaRPr lang="en-US" sz="2400" b="1" dirty="0">
              <a:solidFill>
                <a:srgbClr val="FFC000"/>
              </a:solidFill>
            </a:endParaRPr>
          </a:p>
        </p:txBody>
      </p:sp>
    </p:spTree>
    <p:extLst>
      <p:ext uri="{BB962C8B-B14F-4D97-AF65-F5344CB8AC3E}">
        <p14:creationId xmlns:p14="http://schemas.microsoft.com/office/powerpoint/2010/main" val="48025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57AE6-9748-4D34-8DD2-C9072E32A188}"/>
              </a:ext>
            </a:extLst>
          </p:cNvPr>
          <p:cNvSpPr>
            <a:spLocks noGrp="1"/>
          </p:cNvSpPr>
          <p:nvPr>
            <p:ph type="title"/>
          </p:nvPr>
        </p:nvSpPr>
        <p:spPr/>
        <p:txBody>
          <a:bodyPr>
            <a:normAutofit/>
          </a:bodyPr>
          <a:lstStyle/>
          <a:p>
            <a:r>
              <a:rPr lang="en-US" sz="6600" dirty="0">
                <a:solidFill>
                  <a:schemeClr val="bg1"/>
                </a:solidFill>
              </a:rPr>
              <a:t>sodium</a:t>
            </a:r>
          </a:p>
        </p:txBody>
      </p:sp>
      <p:sp>
        <p:nvSpPr>
          <p:cNvPr id="3" name="Content Placeholder 2">
            <a:extLst>
              <a:ext uri="{FF2B5EF4-FFF2-40B4-BE49-F238E27FC236}">
                <a16:creationId xmlns="" xmlns:a16="http://schemas.microsoft.com/office/drawing/2014/main" id="{8481F9A2-82ED-4BC0-99DF-71D02E033C06}"/>
              </a:ext>
            </a:extLst>
          </p:cNvPr>
          <p:cNvSpPr>
            <a:spLocks noGrp="1"/>
          </p:cNvSpPr>
          <p:nvPr>
            <p:ph idx="1"/>
          </p:nvPr>
        </p:nvSpPr>
        <p:spPr/>
        <p:txBody>
          <a:bodyPr/>
          <a:lstStyle/>
          <a:p>
            <a:endParaRPr lang="en-US" dirty="0"/>
          </a:p>
          <a:p>
            <a:endParaRPr lang="en-US" dirty="0"/>
          </a:p>
          <a:p>
            <a:endParaRPr lang="en-US" dirty="0"/>
          </a:p>
          <a:p>
            <a:endParaRPr lang="en-US" dirty="0"/>
          </a:p>
          <a:p>
            <a:r>
              <a:rPr lang="en-US" sz="6000" dirty="0">
                <a:solidFill>
                  <a:schemeClr val="accent4"/>
                </a:solidFill>
                <a:hlinkClick r:id="rId3">
                  <a:extLst>
                    <a:ext uri="{A12FA001-AC4F-418D-AE19-62706E023703}">
                      <ahyp:hlinkClr xmlns="" xmlns:ahyp="http://schemas.microsoft.com/office/drawing/2018/hyperlinkcolor" val="tx"/>
                    </a:ext>
                  </a:extLst>
                </a:hlinkClick>
              </a:rPr>
              <a:t>video</a:t>
            </a:r>
            <a:endParaRPr lang="en-US" sz="6000" dirty="0">
              <a:solidFill>
                <a:schemeClr val="accent4"/>
              </a:solidFill>
            </a:endParaRPr>
          </a:p>
        </p:txBody>
      </p:sp>
      <p:pic>
        <p:nvPicPr>
          <p:cNvPr id="4" name="Picture 3">
            <a:extLst>
              <a:ext uri="{FF2B5EF4-FFF2-40B4-BE49-F238E27FC236}">
                <a16:creationId xmlns="" xmlns:a16="http://schemas.microsoft.com/office/drawing/2014/main" id="{945510F4-CA76-48B0-BD9E-16B5DFD863E2}"/>
              </a:ext>
            </a:extLst>
          </p:cNvPr>
          <p:cNvPicPr>
            <a:picLocks noChangeAspect="1"/>
          </p:cNvPicPr>
          <p:nvPr/>
        </p:nvPicPr>
        <p:blipFill>
          <a:blip r:embed="rId4"/>
          <a:stretch>
            <a:fillRect/>
          </a:stretch>
        </p:blipFill>
        <p:spPr>
          <a:xfrm>
            <a:off x="4651412" y="365125"/>
            <a:ext cx="7135830" cy="5078882"/>
          </a:xfrm>
          <a:prstGeom prst="rect">
            <a:avLst/>
          </a:prstGeom>
        </p:spPr>
      </p:pic>
    </p:spTree>
    <p:extLst>
      <p:ext uri="{BB962C8B-B14F-4D97-AF65-F5344CB8AC3E}">
        <p14:creationId xmlns:p14="http://schemas.microsoft.com/office/powerpoint/2010/main" val="26110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A0C72-8FB2-4FD1-B1DC-4285E7032015}"/>
              </a:ext>
            </a:extLst>
          </p:cNvPr>
          <p:cNvSpPr>
            <a:spLocks noGrp="1"/>
          </p:cNvSpPr>
          <p:nvPr>
            <p:ph type="title"/>
          </p:nvPr>
        </p:nvSpPr>
        <p:spPr/>
        <p:txBody>
          <a:bodyPr>
            <a:normAutofit/>
          </a:bodyPr>
          <a:lstStyle/>
          <a:p>
            <a:r>
              <a:rPr lang="en-US" sz="6600" dirty="0">
                <a:solidFill>
                  <a:schemeClr val="bg1"/>
                </a:solidFill>
              </a:rPr>
              <a:t>potassium</a:t>
            </a:r>
          </a:p>
        </p:txBody>
      </p:sp>
      <p:pic>
        <p:nvPicPr>
          <p:cNvPr id="5" name="Content Placeholder 4">
            <a:extLst>
              <a:ext uri="{FF2B5EF4-FFF2-40B4-BE49-F238E27FC236}">
                <a16:creationId xmlns="" xmlns:a16="http://schemas.microsoft.com/office/drawing/2014/main" id="{E2CA6431-ACF9-4D55-9A15-C9DF7DF7CBCD}"/>
              </a:ext>
            </a:extLst>
          </p:cNvPr>
          <p:cNvPicPr>
            <a:picLocks noGrp="1" noChangeAspect="1"/>
          </p:cNvPicPr>
          <p:nvPr>
            <p:ph idx="1"/>
          </p:nvPr>
        </p:nvPicPr>
        <p:blipFill>
          <a:blip r:embed="rId3"/>
          <a:stretch>
            <a:fillRect/>
          </a:stretch>
        </p:blipFill>
        <p:spPr>
          <a:xfrm>
            <a:off x="249755" y="2086694"/>
            <a:ext cx="4572000" cy="3429000"/>
          </a:xfrm>
          <a:prstGeom prst="rect">
            <a:avLst/>
          </a:prstGeom>
        </p:spPr>
      </p:pic>
      <p:pic>
        <p:nvPicPr>
          <p:cNvPr id="4" name="Picture 3">
            <a:extLst>
              <a:ext uri="{FF2B5EF4-FFF2-40B4-BE49-F238E27FC236}">
                <a16:creationId xmlns="" xmlns:a16="http://schemas.microsoft.com/office/drawing/2014/main" id="{8F886251-9351-421D-BB7A-7F5153158406}"/>
              </a:ext>
            </a:extLst>
          </p:cNvPr>
          <p:cNvPicPr>
            <a:picLocks noChangeAspect="1"/>
          </p:cNvPicPr>
          <p:nvPr/>
        </p:nvPicPr>
        <p:blipFill>
          <a:blip r:embed="rId4"/>
          <a:stretch>
            <a:fillRect/>
          </a:stretch>
        </p:blipFill>
        <p:spPr>
          <a:xfrm>
            <a:off x="5397284" y="365124"/>
            <a:ext cx="6544961" cy="5546577"/>
          </a:xfrm>
          <a:prstGeom prst="rect">
            <a:avLst/>
          </a:prstGeom>
        </p:spPr>
      </p:pic>
    </p:spTree>
    <p:extLst>
      <p:ext uri="{BB962C8B-B14F-4D97-AF65-F5344CB8AC3E}">
        <p14:creationId xmlns:p14="http://schemas.microsoft.com/office/powerpoint/2010/main" val="426883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058F5-C356-48E2-AA11-1FF45191E183}"/>
              </a:ext>
            </a:extLst>
          </p:cNvPr>
          <p:cNvSpPr>
            <a:spLocks noGrp="1"/>
          </p:cNvSpPr>
          <p:nvPr>
            <p:ph type="title"/>
          </p:nvPr>
        </p:nvSpPr>
        <p:spPr>
          <a:xfrm>
            <a:off x="59989" y="47343"/>
            <a:ext cx="3578158" cy="1325563"/>
          </a:xfrm>
        </p:spPr>
        <p:txBody>
          <a:bodyPr>
            <a:normAutofit/>
          </a:bodyPr>
          <a:lstStyle/>
          <a:p>
            <a:r>
              <a:rPr lang="en-US" sz="6600" b="1" dirty="0">
                <a:solidFill>
                  <a:schemeClr val="accent4"/>
                </a:solidFill>
              </a:rPr>
              <a:t>Calcium</a:t>
            </a:r>
          </a:p>
        </p:txBody>
      </p:sp>
      <p:sp>
        <p:nvSpPr>
          <p:cNvPr id="4" name="Title 1">
            <a:extLst>
              <a:ext uri="{FF2B5EF4-FFF2-40B4-BE49-F238E27FC236}">
                <a16:creationId xmlns="" xmlns:a16="http://schemas.microsoft.com/office/drawing/2014/main" id="{1FCF385D-D376-4F6B-81FD-579B112F382B}"/>
              </a:ext>
            </a:extLst>
          </p:cNvPr>
          <p:cNvSpPr txBox="1">
            <a:spLocks/>
          </p:cNvSpPr>
          <p:nvPr/>
        </p:nvSpPr>
        <p:spPr>
          <a:xfrm>
            <a:off x="0" y="1515590"/>
            <a:ext cx="75989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5400" b="1" dirty="0">
                <a:solidFill>
                  <a:schemeClr val="accent4"/>
                </a:solidFill>
              </a:rPr>
              <a:t>strong </a:t>
            </a:r>
          </a:p>
          <a:p>
            <a:r>
              <a:rPr lang="en-US" sz="5400" b="1" dirty="0">
                <a:solidFill>
                  <a:schemeClr val="accent4"/>
                </a:solidFill>
              </a:rPr>
              <a:t>bones </a:t>
            </a:r>
            <a:r>
              <a:rPr lang="en-US" sz="5200" b="1" dirty="0">
                <a:solidFill>
                  <a:schemeClr val="accent4"/>
                </a:solidFill>
              </a:rPr>
              <a:t>and</a:t>
            </a:r>
            <a:r>
              <a:rPr lang="en-US" sz="5400" b="1" dirty="0">
                <a:solidFill>
                  <a:schemeClr val="accent4"/>
                </a:solidFill>
              </a:rPr>
              <a:t> </a:t>
            </a:r>
          </a:p>
          <a:p>
            <a:r>
              <a:rPr lang="en-US" sz="5400" b="1" dirty="0">
                <a:solidFill>
                  <a:schemeClr val="accent4"/>
                </a:solidFill>
              </a:rPr>
              <a:t>teeth</a:t>
            </a:r>
          </a:p>
        </p:txBody>
      </p:sp>
      <p:pic>
        <p:nvPicPr>
          <p:cNvPr id="5" name="Picture 4">
            <a:extLst>
              <a:ext uri="{FF2B5EF4-FFF2-40B4-BE49-F238E27FC236}">
                <a16:creationId xmlns="" xmlns:a16="http://schemas.microsoft.com/office/drawing/2014/main" id="{837476DC-0FB6-4A43-9CCE-654A0D997494}"/>
              </a:ext>
            </a:extLst>
          </p:cNvPr>
          <p:cNvPicPr>
            <a:picLocks noChangeAspect="1"/>
          </p:cNvPicPr>
          <p:nvPr/>
        </p:nvPicPr>
        <p:blipFill>
          <a:blip r:embed="rId3"/>
          <a:stretch>
            <a:fillRect/>
          </a:stretch>
        </p:blipFill>
        <p:spPr>
          <a:xfrm>
            <a:off x="2827722" y="105708"/>
            <a:ext cx="9364278" cy="6372912"/>
          </a:xfrm>
          <a:prstGeom prst="rect">
            <a:avLst/>
          </a:prstGeom>
        </p:spPr>
      </p:pic>
      <p:sp>
        <p:nvSpPr>
          <p:cNvPr id="3" name="TextBox 2"/>
          <p:cNvSpPr txBox="1"/>
          <p:nvPr/>
        </p:nvSpPr>
        <p:spPr>
          <a:xfrm>
            <a:off x="2827723" y="3690390"/>
            <a:ext cx="1287078" cy="646331"/>
          </a:xfrm>
          <a:prstGeom prst="rect">
            <a:avLst/>
          </a:prstGeom>
          <a:solidFill>
            <a:schemeClr val="bg2">
              <a:lumMod val="25000"/>
            </a:schemeClr>
          </a:solidFill>
        </p:spPr>
        <p:txBody>
          <a:bodyPr wrap="square" rtlCol="0">
            <a:spAutoFit/>
          </a:bodyPr>
          <a:lstStyle/>
          <a:p>
            <a:r>
              <a:rPr lang="en-US" sz="3600" b="1" dirty="0" smtClean="0">
                <a:solidFill>
                  <a:schemeClr val="bg1"/>
                </a:solidFill>
              </a:rPr>
              <a:t>Dairy</a:t>
            </a:r>
            <a:endParaRPr lang="en-US" sz="3600" b="1" dirty="0">
              <a:solidFill>
                <a:schemeClr val="bg1"/>
              </a:solidFill>
            </a:endParaRPr>
          </a:p>
        </p:txBody>
      </p:sp>
    </p:spTree>
    <p:extLst>
      <p:ext uri="{BB962C8B-B14F-4D97-AF65-F5344CB8AC3E}">
        <p14:creationId xmlns:p14="http://schemas.microsoft.com/office/powerpoint/2010/main" val="240975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1014</Words>
  <Application>Microsoft Office PowerPoint</Application>
  <PresentationFormat>Widescreen</PresentationFormat>
  <Paragraphs>136</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Albertus Extra Bold</vt:lpstr>
      <vt:lpstr>AR CENA</vt:lpstr>
      <vt:lpstr>Arial</vt:lpstr>
      <vt:lpstr>Calibri</vt:lpstr>
      <vt:lpstr>Calibri Light</vt:lpstr>
      <vt:lpstr>Times New Roman</vt:lpstr>
      <vt:lpstr>Office Theme</vt:lpstr>
      <vt:lpstr>METALS IN YOUR BODY!</vt:lpstr>
      <vt:lpstr>PowerPoint Presentation</vt:lpstr>
      <vt:lpstr>PowerPoint Presentation</vt:lpstr>
      <vt:lpstr>PowerPoint Presentation</vt:lpstr>
      <vt:lpstr>Which elements are metals?</vt:lpstr>
      <vt:lpstr>Description of metals.</vt:lpstr>
      <vt:lpstr>sodium</vt:lpstr>
      <vt:lpstr>potassium</vt:lpstr>
      <vt:lpstr>Calcium</vt:lpstr>
      <vt:lpstr>Magnesium</vt:lpstr>
      <vt:lpstr>Iron</vt:lpstr>
      <vt:lpstr>Sodium</vt:lpstr>
      <vt:lpstr>Sodium</vt:lpstr>
      <vt:lpstr> Potassium</vt:lpstr>
      <vt:lpstr>Zinc </vt:lpstr>
      <vt:lpstr>PowerPoint Presentation</vt:lpstr>
      <vt:lpstr>PowerPoint Presentation</vt:lpstr>
      <vt:lpstr>PowerPoint Presentation</vt:lpstr>
      <vt:lpstr>PowerPoint Presentation</vt:lpstr>
      <vt:lpstr>PowerPoint Presentation</vt:lpstr>
      <vt:lpstr>magnets on a stick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Rohm</dc:creator>
  <cp:lastModifiedBy>Wendy Rohm</cp:lastModifiedBy>
  <cp:revision>28</cp:revision>
  <dcterms:created xsi:type="dcterms:W3CDTF">2019-01-03T21:57:55Z</dcterms:created>
  <dcterms:modified xsi:type="dcterms:W3CDTF">2019-09-23T22:22:09Z</dcterms:modified>
</cp:coreProperties>
</file>